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notesMasterIdLst>
    <p:notesMasterId r:id="rId16"/>
  </p:notesMasterIdLst>
  <p:sldIdLst>
    <p:sldId id="257" r:id="rId2"/>
    <p:sldId id="261" r:id="rId3"/>
    <p:sldId id="258" r:id="rId4"/>
    <p:sldId id="262" r:id="rId5"/>
    <p:sldId id="259" r:id="rId6"/>
    <p:sldId id="264" r:id="rId7"/>
    <p:sldId id="265" r:id="rId8"/>
    <p:sldId id="270" r:id="rId9"/>
    <p:sldId id="269" r:id="rId10"/>
    <p:sldId id="266" r:id="rId11"/>
    <p:sldId id="267" r:id="rId12"/>
    <p:sldId id="268" r:id="rId13"/>
    <p:sldId id="263" r:id="rId14"/>
    <p:sldId id="26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1055" autoAdjust="0"/>
  </p:normalViewPr>
  <p:slideViewPr>
    <p:cSldViewPr snapToGrid="0" showGuides="1">
      <p:cViewPr varScale="1">
        <p:scale>
          <a:sx n="64" d="100"/>
          <a:sy n="64" d="100"/>
        </p:scale>
        <p:origin x="648" y="6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3.png>
</file>

<file path=ppt/media/image2.png>
</file>

<file path=ppt/media/image3.png>
</file>

<file path=ppt/media/image4.jpe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87AF59-2FDB-450F-B649-978096271BD3}" type="datetimeFigureOut">
              <a:rPr lang="en-US" smtClean="0"/>
              <a:t>9/3/2022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9CDD9B-69D8-46FB-98C8-F1B4A8FE2081}" type="slidenum">
              <a:rPr lang="en-US" smtClean="0"/>
              <a:t>‹#›</a:t>
            </a:fld>
            <a:endParaRPr lang="en-US"/>
          </a:p>
        </p:txBody>
      </p:sp>
    </p:spTree>
    <p:extLst>
      <p:ext uri="{BB962C8B-B14F-4D97-AF65-F5344CB8AC3E}">
        <p14:creationId xmlns:p14="http://schemas.microsoft.com/office/powerpoint/2010/main" val="2072851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&lt;intro&gt;</a:t>
            </a:r>
          </a:p>
        </p:txBody>
      </p:sp>
      <p:sp>
        <p:nvSpPr>
          <p:cNvPr id="4" name="Slide Number Placeholder 3"/>
          <p:cNvSpPr>
            <a:spLocks noGrp="1"/>
          </p:cNvSpPr>
          <p:nvPr>
            <p:ph type="sldNum" sz="quarter" idx="5"/>
          </p:nvPr>
        </p:nvSpPr>
        <p:spPr/>
        <p:txBody>
          <a:bodyPr/>
          <a:lstStyle/>
          <a:p>
            <a:fld id="{3AFD3059-CD34-41ED-8EDF-DA40E6348FB4}" type="slidenum">
              <a:rPr lang="en-US" smtClean="0"/>
              <a:t>1</a:t>
            </a:fld>
            <a:endParaRPr lang="en-US"/>
          </a:p>
        </p:txBody>
      </p:sp>
    </p:spTree>
    <p:extLst>
      <p:ext uri="{BB962C8B-B14F-4D97-AF65-F5344CB8AC3E}">
        <p14:creationId xmlns:p14="http://schemas.microsoft.com/office/powerpoint/2010/main" val="10855668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The figure on the right is a histogram of western larch diameter at breast height (or DBH), where observations are color-coded by tree crown class. </a:t>
            </a:r>
          </a:p>
          <a:p>
            <a:pPr marL="685800" lvl="1" indent="-228600">
              <a:buAutoNum type="arabicPeriod"/>
            </a:pPr>
            <a:r>
              <a:rPr lang="en-US" dirty="0"/>
              <a:t>As you can see, tree size varied in DBH between 0 and 60 cm. and most observations were of Co-dominant trees (shown in green), and the least observations were of overtopped trees (shown by the very small purple bins), with a handful of observations of dominant and intermediate trees, shown by red and blue, respectively. </a:t>
            </a:r>
          </a:p>
          <a:p>
            <a:pPr marL="1143000" lvl="2" indent="-228600">
              <a:buAutoNum type="arabicPeriod"/>
            </a:pPr>
            <a:r>
              <a:rPr lang="en-US" dirty="0"/>
              <a:t>Since western larch is in</a:t>
            </a:r>
          </a:p>
          <a:p>
            <a:pPr marL="1143000" lvl="2" indent="-228600">
              <a:buAutoNum type="arabicPeriod"/>
            </a:pPr>
            <a:endParaRPr lang="en-US" dirty="0"/>
          </a:p>
          <a:p>
            <a:pPr marL="1143000" lvl="2" indent="-228600">
              <a:buAutoNum type="arabicPeriod"/>
            </a:pPr>
            <a:r>
              <a:rPr lang="en-US" dirty="0"/>
              <a:t>tolerant of shade and considered a pioneer species, it isn’t too surprising that it holds a relatively dominant position in communities that it grows in. </a:t>
            </a:r>
          </a:p>
          <a:p>
            <a:pPr marL="1143000" marR="0" lvl="2"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In total, the model was informed by around sixty-eight-hundred growth increments, which were recorded on about twenty-four-hundred individual larch trees. </a:t>
            </a:r>
          </a:p>
          <a:p>
            <a:pPr marL="1143000" lvl="2" indent="-228600">
              <a:buAutoNum type="arabicPeriod"/>
            </a:pPr>
            <a:endParaRPr lang="en-US" dirty="0"/>
          </a:p>
        </p:txBody>
      </p:sp>
      <p:sp>
        <p:nvSpPr>
          <p:cNvPr id="4" name="Slide Number Placeholder 3"/>
          <p:cNvSpPr>
            <a:spLocks noGrp="1"/>
          </p:cNvSpPr>
          <p:nvPr>
            <p:ph type="sldNum" sz="quarter" idx="5"/>
          </p:nvPr>
        </p:nvSpPr>
        <p:spPr/>
        <p:txBody>
          <a:bodyPr/>
          <a:lstStyle/>
          <a:p>
            <a:fld id="{879CDD9B-69D8-46FB-98C8-F1B4A8FE2081}" type="slidenum">
              <a:rPr lang="en-US" smtClean="0"/>
              <a:t>13</a:t>
            </a:fld>
            <a:endParaRPr lang="en-US"/>
          </a:p>
        </p:txBody>
      </p:sp>
    </p:spTree>
    <p:extLst>
      <p:ext uri="{BB962C8B-B14F-4D97-AF65-F5344CB8AC3E}">
        <p14:creationId xmlns:p14="http://schemas.microsoft.com/office/powerpoint/2010/main" val="38302792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Here is a very brief summary of findings to consider as we move forward:</a:t>
            </a:r>
          </a:p>
          <a:p>
            <a:pPr marL="0" indent="0">
              <a:buNone/>
            </a:pPr>
            <a:endParaRPr lang="en-US" dirty="0"/>
          </a:p>
          <a:p>
            <a:pPr marL="228600" indent="-228600">
              <a:buAutoNum type="arabicPeriod"/>
            </a:pPr>
            <a:r>
              <a:rPr lang="en-US" dirty="0"/>
              <a:t>First, after accounting for size, competition, density, and site influences, there was a minor effect of composition on western larch growth</a:t>
            </a:r>
          </a:p>
          <a:p>
            <a:pPr marL="228600" indent="-228600">
              <a:buAutoNum type="arabicPeriod"/>
            </a:pPr>
            <a:r>
              <a:rPr lang="en-US" dirty="0"/>
              <a:t>I used two different metrics to capture a community species composition effect – one was a relative abundance weighted by species identity; the other was a relative abundance weighted by shade-tolerance. I’ll describe these a bit more later on. </a:t>
            </a:r>
          </a:p>
          <a:p>
            <a:pPr marL="685800" lvl="1" indent="-228600">
              <a:buAutoNum type="arabicPeriod"/>
            </a:pPr>
            <a:r>
              <a:rPr lang="en-US" dirty="0"/>
              <a:t>Both metrics used expressed a similar minor impact on western larch growth</a:t>
            </a:r>
          </a:p>
          <a:p>
            <a:pPr marL="685800" lvl="1" indent="-228600">
              <a:buAutoNum type="arabicPeriod"/>
            </a:pPr>
            <a:r>
              <a:rPr lang="en-US" dirty="0"/>
              <a:t>As mixture decreased, the effect that it had on growth also decreased, </a:t>
            </a:r>
          </a:p>
          <a:p>
            <a:pPr marL="1143000" lvl="2" indent="-228600">
              <a:buAutoNum type="arabicPeriod"/>
            </a:pPr>
            <a:r>
              <a:rPr lang="en-US" dirty="0"/>
              <a:t>in other words, the growth of larch was impacted more when it was growing in more diverse communities. </a:t>
            </a:r>
          </a:p>
          <a:p>
            <a:pPr marL="0" lvl="0" indent="0">
              <a:buNone/>
            </a:pPr>
            <a:endParaRPr lang="en-US" dirty="0"/>
          </a:p>
          <a:p>
            <a:pPr marL="0" lvl="0" indent="0">
              <a:buNone/>
            </a:pPr>
            <a:r>
              <a:rPr lang="en-US" dirty="0"/>
              <a:t>With these things in mind, I’ll show you how I got to these findings. </a:t>
            </a:r>
          </a:p>
        </p:txBody>
      </p:sp>
      <p:sp>
        <p:nvSpPr>
          <p:cNvPr id="4" name="Slide Number Placeholder 3"/>
          <p:cNvSpPr>
            <a:spLocks noGrp="1"/>
          </p:cNvSpPr>
          <p:nvPr>
            <p:ph type="sldNum" sz="quarter" idx="5"/>
          </p:nvPr>
        </p:nvSpPr>
        <p:spPr/>
        <p:txBody>
          <a:bodyPr/>
          <a:lstStyle/>
          <a:p>
            <a:fld id="{3AFD3059-CD34-41ED-8EDF-DA40E6348FB4}" type="slidenum">
              <a:rPr lang="en-US" smtClean="0"/>
              <a:t>14</a:t>
            </a:fld>
            <a:endParaRPr lang="en-US"/>
          </a:p>
        </p:txBody>
      </p:sp>
    </p:spTree>
    <p:extLst>
      <p:ext uri="{BB962C8B-B14F-4D97-AF65-F5344CB8AC3E}">
        <p14:creationId xmlns:p14="http://schemas.microsoft.com/office/powerpoint/2010/main" val="9525182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Western larch (Larix occidentalis) is a deciduous conifer that grows exclusively within the inland northwestern region of North America. It is akin to Larix laricina, or eastern larch, however unlike its eastern counterpart, western larch holds considerable timber value. It generally grows tall and straight and can grow to large diameters with heights well over 100 feet. its lumber is mixed with that of </a:t>
            </a:r>
            <a:r>
              <a:rPr lang="en-US" dirty="0" err="1"/>
              <a:t>douglas</a:t>
            </a:r>
            <a:r>
              <a:rPr lang="en-US" dirty="0"/>
              <a:t>-fir.</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Western larch grows at various elevations, spanning across subalpine environments.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It is also very intolerant of shade, has thick bark, and establishes prolifically after fire in mineral soil, making it both fire resistant and resilient. </a:t>
            </a:r>
          </a:p>
          <a:p>
            <a:endParaRPr lang="en-US" dirty="0"/>
          </a:p>
        </p:txBody>
      </p:sp>
      <p:sp>
        <p:nvSpPr>
          <p:cNvPr id="4" name="Slide Number Placeholder 3"/>
          <p:cNvSpPr>
            <a:spLocks noGrp="1"/>
          </p:cNvSpPr>
          <p:nvPr>
            <p:ph type="sldNum" sz="quarter" idx="5"/>
          </p:nvPr>
        </p:nvSpPr>
        <p:spPr/>
        <p:txBody>
          <a:bodyPr/>
          <a:lstStyle/>
          <a:p>
            <a:fld id="{879CDD9B-69D8-46FB-98C8-F1B4A8FE2081}" type="slidenum">
              <a:rPr lang="en-US" smtClean="0"/>
              <a:t>2</a:t>
            </a:fld>
            <a:endParaRPr lang="en-US"/>
          </a:p>
        </p:txBody>
      </p:sp>
    </p:spTree>
    <p:extLst>
      <p:ext uri="{BB962C8B-B14F-4D97-AF65-F5344CB8AC3E}">
        <p14:creationId xmlns:p14="http://schemas.microsoft.com/office/powerpoint/2010/main" val="29744358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In each of these photos, larch is revealed by a golden-yellow color. It naturally occurs across a range of forest species community compositions: sometimes as a minor component of a forest like in the left photo, all the way to pure stands, like in the photo on the right. </a:t>
            </a:r>
          </a:p>
          <a:p>
            <a:pPr marL="228600" indent="-228600">
              <a:buAutoNum type="arabicPeriod"/>
            </a:pPr>
            <a:r>
              <a:rPr lang="en-US" dirty="0"/>
              <a:t>Recent research has shown that forest species composition, or species-mixing, can impact the growth of trees and stand yield, but until now, no such research has evaluated the impacts of species composition on the growth of western larch. </a:t>
            </a:r>
          </a:p>
          <a:p>
            <a:pPr marL="228600" indent="-228600">
              <a:buAutoNum type="arabicPeriod"/>
            </a:pPr>
            <a:r>
              <a:rPr lang="en-US" dirty="0"/>
              <a:t>Various models, such as those in FVS, have characterized how western larch grows, however, these models don’t explicitly account for species-mixing impacts. </a:t>
            </a:r>
          </a:p>
        </p:txBody>
      </p:sp>
      <p:sp>
        <p:nvSpPr>
          <p:cNvPr id="4" name="Slide Number Placeholder 3"/>
          <p:cNvSpPr>
            <a:spLocks noGrp="1"/>
          </p:cNvSpPr>
          <p:nvPr>
            <p:ph type="sldNum" sz="quarter" idx="5"/>
          </p:nvPr>
        </p:nvSpPr>
        <p:spPr/>
        <p:txBody>
          <a:bodyPr/>
          <a:lstStyle/>
          <a:p>
            <a:fld id="{3AFD3059-CD34-41ED-8EDF-DA40E6348FB4}" type="slidenum">
              <a:rPr lang="en-US" smtClean="0"/>
              <a:t>3</a:t>
            </a:fld>
            <a:endParaRPr lang="en-US"/>
          </a:p>
        </p:txBody>
      </p:sp>
    </p:spTree>
    <p:extLst>
      <p:ext uri="{BB962C8B-B14F-4D97-AF65-F5344CB8AC3E}">
        <p14:creationId xmlns:p14="http://schemas.microsoft.com/office/powerpoint/2010/main" val="240232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Provided with this information, my primary questions were:</a:t>
            </a:r>
          </a:p>
          <a:p>
            <a:endParaRPr lang="en-US" dirty="0"/>
          </a:p>
          <a:p>
            <a:r>
              <a:rPr lang="en-US" dirty="0"/>
              <a:t>How does community composition impact the growth of western larch once all other influencing factors are accounted for?</a:t>
            </a:r>
          </a:p>
          <a:p>
            <a:endParaRPr lang="en-US" dirty="0"/>
          </a:p>
          <a:p>
            <a:r>
              <a:rPr lang="en-US" dirty="0"/>
              <a:t>And </a:t>
            </a:r>
          </a:p>
          <a:p>
            <a:endParaRPr lang="en-US" dirty="0"/>
          </a:p>
          <a:p>
            <a:r>
              <a:rPr lang="en-US" dirty="0"/>
              <a:t>How can the effects of species-mixing on growth best be captured within an empirical individual-tree growth model? </a:t>
            </a:r>
          </a:p>
        </p:txBody>
      </p:sp>
      <p:sp>
        <p:nvSpPr>
          <p:cNvPr id="4" name="Slide Number Placeholder 3"/>
          <p:cNvSpPr>
            <a:spLocks noGrp="1"/>
          </p:cNvSpPr>
          <p:nvPr>
            <p:ph type="sldNum" sz="quarter" idx="5"/>
          </p:nvPr>
        </p:nvSpPr>
        <p:spPr/>
        <p:txBody>
          <a:bodyPr/>
          <a:lstStyle/>
          <a:p>
            <a:fld id="{879CDD9B-69D8-46FB-98C8-F1B4A8FE2081}" type="slidenum">
              <a:rPr lang="en-US" smtClean="0"/>
              <a:t>4</a:t>
            </a:fld>
            <a:endParaRPr lang="en-US"/>
          </a:p>
        </p:txBody>
      </p:sp>
    </p:spTree>
    <p:extLst>
      <p:ext uri="{BB962C8B-B14F-4D97-AF65-F5344CB8AC3E}">
        <p14:creationId xmlns:p14="http://schemas.microsoft.com/office/powerpoint/2010/main" val="14687326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The associated objectives were then to</a:t>
            </a:r>
          </a:p>
          <a:p>
            <a:pPr marL="685800" lvl="1" indent="-228600">
              <a:buAutoNum type="arabicPeriod"/>
            </a:pPr>
            <a:r>
              <a:rPr lang="en-US" dirty="0"/>
              <a:t>Identify a growth model without species-mixing information </a:t>
            </a:r>
          </a:p>
          <a:p>
            <a:pPr marL="1143000" lvl="2" indent="-228600">
              <a:buAutoNum type="arabicPeriod"/>
            </a:pPr>
            <a:r>
              <a:rPr lang="en-US" dirty="0"/>
              <a:t>This model would then be used as a basis for subsequent analyses</a:t>
            </a:r>
          </a:p>
          <a:p>
            <a:pPr marL="685800" lvl="1" indent="-228600" algn="l">
              <a:buAutoNum type="arabicPeriod"/>
            </a:pPr>
            <a:r>
              <a:rPr lang="en-US" dirty="0"/>
              <a:t>Identify differences in the growth relationship of western larch in mixed-species communities compared to those of western larch growing in ‘pure larch’ conditions. </a:t>
            </a:r>
          </a:p>
          <a:p>
            <a:pPr marL="685800" lvl="1" indent="-228600" algn="l">
              <a:buAutoNum type="arabicPeriod"/>
            </a:pPr>
            <a:r>
              <a:rPr lang="en-US" dirty="0"/>
              <a:t>And then to compare different generalizable species-mixing variables</a:t>
            </a:r>
          </a:p>
        </p:txBody>
      </p:sp>
      <p:sp>
        <p:nvSpPr>
          <p:cNvPr id="4" name="Slide Number Placeholder 3"/>
          <p:cNvSpPr>
            <a:spLocks noGrp="1"/>
          </p:cNvSpPr>
          <p:nvPr>
            <p:ph type="sldNum" sz="quarter" idx="5"/>
          </p:nvPr>
        </p:nvSpPr>
        <p:spPr/>
        <p:txBody>
          <a:bodyPr/>
          <a:lstStyle/>
          <a:p>
            <a:fld id="{3AFD3059-CD34-41ED-8EDF-DA40E6348FB4}" type="slidenum">
              <a:rPr lang="en-US" smtClean="0"/>
              <a:t>5</a:t>
            </a:fld>
            <a:endParaRPr lang="en-US"/>
          </a:p>
        </p:txBody>
      </p:sp>
    </p:spTree>
    <p:extLst>
      <p:ext uri="{BB962C8B-B14F-4D97-AF65-F5344CB8AC3E}">
        <p14:creationId xmlns:p14="http://schemas.microsoft.com/office/powerpoint/2010/main" val="8707162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All models were informed by a long-term data set which consists of repeat measurements on trees within 18 forest stands in northwestern Montana.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The map here shows the rough locations of study areas used, where each dot represents a stand.  Site conditions like slope, aspect, and elevation were variable across stands in the data set. </a:t>
            </a:r>
          </a:p>
          <a:p>
            <a:pPr marL="228600" indent="-228600">
              <a:buAutoNum type="arabicPeriod"/>
            </a:pPr>
            <a:r>
              <a:rPr lang="en-US" dirty="0"/>
              <a:t>These data are part of a larger network of permanent growth plots (or PGP’s) that were installed in the 1980’s to monitor tree growth in response to thinning. </a:t>
            </a:r>
          </a:p>
          <a:p>
            <a:pPr marL="228600" indent="-228600">
              <a:buAutoNum type="arabicPeriod"/>
            </a:pPr>
            <a:r>
              <a:rPr lang="en-US" dirty="0"/>
              <a:t>Given this, each stand contained 4 plot clusters, 3 were treated with thinning (precommercial thinning) and 1 was left un-thinned as a control. </a:t>
            </a:r>
          </a:p>
          <a:p>
            <a:pPr marL="228600" indent="-228600">
              <a:buAutoNum type="arabicPeriod"/>
            </a:pPr>
            <a:r>
              <a:rPr lang="en-US" dirty="0"/>
              <a:t>Trees within plots were tagged and measured about 40 years ago, and subsequent remeasurements on the same trees (and new trees) were taken at varying increments of time since then. </a:t>
            </a:r>
          </a:p>
          <a:p>
            <a:pPr marL="228600" indent="-228600">
              <a:buAutoNum type="arabicPeriod"/>
            </a:pPr>
            <a:r>
              <a:rPr lang="en-US" dirty="0"/>
              <a:t>In 2021 I led a crew of 3 to conduct re-measurements on these 18 stands. We chose to re-measure these stands because they had a high presence of western larch data in them. </a:t>
            </a:r>
          </a:p>
          <a:p>
            <a:pPr marL="228600" indent="-228600">
              <a:buAutoNum type="arabicPeriod"/>
            </a:pPr>
            <a:r>
              <a:rPr lang="en-US" dirty="0"/>
              <a:t>The photo on the right shows the center of a control plot that is nearly pure western larch. </a:t>
            </a:r>
          </a:p>
          <a:p>
            <a:pPr marL="228600" indent="-228600">
              <a:buAutoNum type="arabicPeriod"/>
            </a:pPr>
            <a:endParaRPr lang="en-US" dirty="0"/>
          </a:p>
          <a:p>
            <a:pPr marL="228600" lvl="0" indent="-228600">
              <a:buAutoNum type="arabicPeriod"/>
            </a:pPr>
            <a:endParaRPr lang="en-US" dirty="0"/>
          </a:p>
          <a:p>
            <a:pPr marL="228600" lvl="0" indent="-228600">
              <a:buAutoNum type="arabicPeriod"/>
            </a:pPr>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AFD3059-CD34-41ED-8EDF-DA40E6348FB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28369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Growth was quantified by annual basal area increment, which is essentially the annual change of a tree’s stem area per year. This measure was annualized because of the varying periods in which trees were measured. </a:t>
            </a:r>
          </a:p>
          <a:p>
            <a:pPr marL="228600" indent="-228600">
              <a:buAutoNum type="arabicPeriod"/>
            </a:pPr>
            <a:r>
              <a:rPr lang="en-US" dirty="0"/>
              <a:t> </a:t>
            </a:r>
          </a:p>
        </p:txBody>
      </p:sp>
      <p:sp>
        <p:nvSpPr>
          <p:cNvPr id="4" name="Slide Number Placeholder 3"/>
          <p:cNvSpPr>
            <a:spLocks noGrp="1"/>
          </p:cNvSpPr>
          <p:nvPr>
            <p:ph type="sldNum" sz="quarter" idx="5"/>
          </p:nvPr>
        </p:nvSpPr>
        <p:spPr/>
        <p:txBody>
          <a:bodyPr/>
          <a:lstStyle/>
          <a:p>
            <a:fld id="{879CDD9B-69D8-46FB-98C8-F1B4A8FE2081}" type="slidenum">
              <a:rPr lang="en-US" smtClean="0"/>
              <a:t>7</a:t>
            </a:fld>
            <a:endParaRPr lang="en-US"/>
          </a:p>
        </p:txBody>
      </p:sp>
    </p:spTree>
    <p:extLst>
      <p:ext uri="{BB962C8B-B14F-4D97-AF65-F5344CB8AC3E}">
        <p14:creationId xmlns:p14="http://schemas.microsoft.com/office/powerpoint/2010/main" val="41670199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To test if species-mixing impacts larch growth, I’m performing a model-driven analysis using Generalized Additive Models (or GAMs), where I use the PGP data to estimate basal area increment of larch and evaluate the effects of different predictors. </a:t>
            </a:r>
          </a:p>
          <a:p>
            <a:pPr marL="628650" lvl="1" indent="-171450">
              <a:buFontTx/>
              <a:buChar char="-"/>
            </a:pPr>
            <a:r>
              <a:rPr lang="en-US" dirty="0"/>
              <a:t>I’m using GAMs because they allow for flexibility in the model fitting process by representing non-linear relationships with smooth functions, allow the data to determine the shape of the functional relationship, and they lack the assumption/structure that traditional linear modeling approaches require. </a:t>
            </a:r>
          </a:p>
          <a:p>
            <a:pPr marL="171450" indent="-171450">
              <a:buFontTx/>
              <a:buChar char="-"/>
            </a:pPr>
            <a:r>
              <a:rPr lang="en-US" dirty="0"/>
              <a:t>This approach is more or less inspired by a combination of the works of </a:t>
            </a:r>
            <a:r>
              <a:rPr lang="en-US" dirty="0" err="1"/>
              <a:t>Vospernik</a:t>
            </a:r>
            <a:r>
              <a:rPr lang="en-US" dirty="0"/>
              <a:t> 2020, Wykoff 1990, and </a:t>
            </a:r>
            <a:r>
              <a:rPr lang="en-US" dirty="0" err="1"/>
              <a:t>Monserud</a:t>
            </a:r>
            <a:r>
              <a:rPr lang="en-US" dirty="0"/>
              <a:t> &amp; </a:t>
            </a:r>
            <a:r>
              <a:rPr lang="en-US" dirty="0" err="1"/>
              <a:t>Sterba</a:t>
            </a:r>
            <a:r>
              <a:rPr lang="en-US" dirty="0"/>
              <a:t> 1996</a:t>
            </a:r>
          </a:p>
          <a:p>
            <a:pPr marL="171450" indent="-171450">
              <a:buFontTx/>
              <a:buChar char="-"/>
            </a:pPr>
            <a:r>
              <a:rPr lang="en-US" dirty="0"/>
              <a:t>Since the PGP data contain lots of variables that have already been used to estimate BAI, such as in the diameter increment model applied by FVS, it’s important that I make use of variables that we already know account for variability in BAI. </a:t>
            </a:r>
          </a:p>
          <a:p>
            <a:pPr marL="171450" indent="-171450">
              <a:buFontTx/>
              <a:buChar char="-"/>
            </a:pPr>
            <a:r>
              <a:rPr lang="en-US" dirty="0"/>
              <a:t>To do that, I’m setting up a base-model with such variables, so that I can have a foundation upon which I can apply a variable that represents a species-mixing effect</a:t>
            </a:r>
          </a:p>
          <a:p>
            <a:pPr marL="171450" indent="-171450">
              <a:buFontTx/>
              <a:buChar char="-"/>
            </a:pPr>
            <a:r>
              <a:rPr lang="en-US" dirty="0"/>
              <a:t>I’m doing this in an iterative manner, where I’ve grouped variables together by similarity, and then use RMSE and other metrics to compare models with one another</a:t>
            </a:r>
          </a:p>
          <a:p>
            <a:pPr marL="628650" lvl="1" indent="-171450">
              <a:buFontTx/>
              <a:buChar char="-"/>
            </a:pPr>
            <a:r>
              <a:rPr lang="en-US" dirty="0"/>
              <a:t>For example, variables that account for tree size are grouped, variables describing site conditions are grouped together, and variables describing competition and density are grouped together </a:t>
            </a:r>
          </a:p>
          <a:p>
            <a:pPr marL="628650" lvl="1" indent="-171450">
              <a:buFontTx/>
              <a:buChar char="-"/>
            </a:pPr>
            <a:endParaRPr lang="en-US" dirty="0"/>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dirty="0"/>
              <a:t>Anyways, If you didn’t follow that, don’t worry - I’ll give more details of this model selection process in the following slides</a:t>
            </a:r>
          </a:p>
          <a:p>
            <a:pPr marL="628650" lvl="1" indent="-171450">
              <a:buFontTx/>
              <a:buChar char="-"/>
            </a:pPr>
            <a:endParaRPr lang="en-US" dirty="0"/>
          </a:p>
          <a:p>
            <a:pPr marL="628650" lvl="1" indent="-171450">
              <a:buFontTx/>
              <a:buChar char="-"/>
            </a:pPr>
            <a:endParaRPr lang="en-US" dirty="0"/>
          </a:p>
          <a:p>
            <a:pPr marL="628650" lvl="1" indent="-171450">
              <a:buFontTx/>
              <a:buChar char="-"/>
            </a:pPr>
            <a:r>
              <a:rPr lang="en-US" dirty="0"/>
              <a:t>Nope</a:t>
            </a:r>
          </a:p>
          <a:p>
            <a:pPr marL="628650" lvl="1" indent="-171450">
              <a:buFontTx/>
              <a:buChar char="-"/>
            </a:pPr>
            <a:r>
              <a:rPr lang="en-US" dirty="0"/>
              <a:t>I’m using RMSE because 1. it measures model accuracy in the same units described – so everything I compare will be compared in square inches or square cm’s per year (which is what BAI is measured in). And 2. because it can be used to penalize a model by accounting for it’s complexity, which is important since I’m dealing with more than a few predictor variables. Further, I can also use RMSE as a measure of model accuracy when I validate my model with an </a:t>
            </a:r>
            <a:r>
              <a:rPr lang="en-US" dirty="0" err="1"/>
              <a:t>indepent</a:t>
            </a:r>
            <a:r>
              <a:rPr lang="en-US" dirty="0"/>
              <a:t>-withheld data set, and be able to compare the error there, relative to the RMSE I saw during the fitting process. </a:t>
            </a:r>
          </a:p>
          <a:p>
            <a:pPr marL="171450" indent="-171450">
              <a:buFontTx/>
              <a:buChar char="-"/>
            </a:pPr>
            <a:endParaRPr lang="en-US" dirty="0"/>
          </a:p>
          <a:p>
            <a:pPr marL="171450" indent="-171450">
              <a:buFontTx/>
              <a:buChar char="-"/>
            </a:pPr>
            <a:endParaRPr lang="en-US"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EF78E8AF-78E0-416D-99C4-CB28DD519D61}" type="slidenum">
              <a:rPr lang="en-US" smtClean="0"/>
              <a:t>8</a:t>
            </a:fld>
            <a:endParaRPr lang="en-US"/>
          </a:p>
        </p:txBody>
      </p:sp>
    </p:spTree>
    <p:extLst>
      <p:ext uri="{BB962C8B-B14F-4D97-AF65-F5344CB8AC3E}">
        <p14:creationId xmlns:p14="http://schemas.microsoft.com/office/powerpoint/2010/main" val="32432938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3AFD3059-CD34-41ED-8EDF-DA40E6348FB4}" type="slidenum">
              <a:rPr lang="en-US" smtClean="0"/>
              <a:t>9</a:t>
            </a:fld>
            <a:endParaRPr lang="en-US"/>
          </a:p>
        </p:txBody>
      </p:sp>
    </p:spTree>
    <p:extLst>
      <p:ext uri="{BB962C8B-B14F-4D97-AF65-F5344CB8AC3E}">
        <p14:creationId xmlns:p14="http://schemas.microsoft.com/office/powerpoint/2010/main" val="15236175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59E8D436-FAB9-4EB7-8509-B103AB26EA8C}" type="datetimeFigureOut">
              <a:rPr lang="en-US" smtClean="0"/>
              <a:t>9/3/2022</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72E984D3-006C-4AC2-8FBC-52D5A947CA20}"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60804668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E8D436-FAB9-4EB7-8509-B103AB26EA8C}" type="datetimeFigureOut">
              <a:rPr lang="en-US" smtClean="0"/>
              <a:t>9/3/2022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E984D3-006C-4AC2-8FBC-52D5A947CA20}" type="slidenum">
              <a:rPr lang="en-US" smtClean="0"/>
              <a:t>‹#›</a:t>
            </a:fld>
            <a:endParaRPr lang="en-US"/>
          </a:p>
        </p:txBody>
      </p:sp>
    </p:spTree>
    <p:extLst>
      <p:ext uri="{BB962C8B-B14F-4D97-AF65-F5344CB8AC3E}">
        <p14:creationId xmlns:p14="http://schemas.microsoft.com/office/powerpoint/2010/main" val="1451893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E8D436-FAB9-4EB7-8509-B103AB26EA8C}" type="datetimeFigureOut">
              <a:rPr lang="en-US" smtClean="0"/>
              <a:t>9/3/2022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E984D3-006C-4AC2-8FBC-52D5A947CA20}" type="slidenum">
              <a:rPr lang="en-US" smtClean="0"/>
              <a:t>‹#›</a:t>
            </a:fld>
            <a:endParaRPr lang="en-US"/>
          </a:p>
        </p:txBody>
      </p:sp>
    </p:spTree>
    <p:extLst>
      <p:ext uri="{BB962C8B-B14F-4D97-AF65-F5344CB8AC3E}">
        <p14:creationId xmlns:p14="http://schemas.microsoft.com/office/powerpoint/2010/main" val="41464777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E8D436-FAB9-4EB7-8509-B103AB26EA8C}" type="datetimeFigureOut">
              <a:rPr lang="en-US" smtClean="0"/>
              <a:t>9/3/2022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E984D3-006C-4AC2-8FBC-52D5A947CA20}" type="slidenum">
              <a:rPr lang="en-US" smtClean="0"/>
              <a:t>‹#›</a:t>
            </a:fld>
            <a:endParaRPr lang="en-US"/>
          </a:p>
        </p:txBody>
      </p:sp>
    </p:spTree>
    <p:extLst>
      <p:ext uri="{BB962C8B-B14F-4D97-AF65-F5344CB8AC3E}">
        <p14:creationId xmlns:p14="http://schemas.microsoft.com/office/powerpoint/2010/main" val="4907292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E8D436-FAB9-4EB7-8509-B103AB26EA8C}" type="datetimeFigureOut">
              <a:rPr lang="en-US" smtClean="0"/>
              <a:t>9/3/2022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E984D3-006C-4AC2-8FBC-52D5A947CA20}"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9825060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9E8D436-FAB9-4EB7-8509-B103AB26EA8C}" type="datetimeFigureOut">
              <a:rPr lang="en-US" smtClean="0"/>
              <a:t>9/3/2022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E984D3-006C-4AC2-8FBC-52D5A947CA20}" type="slidenum">
              <a:rPr lang="en-US" smtClean="0"/>
              <a:t>‹#›</a:t>
            </a:fld>
            <a:endParaRPr lang="en-US"/>
          </a:p>
        </p:txBody>
      </p:sp>
    </p:spTree>
    <p:extLst>
      <p:ext uri="{BB962C8B-B14F-4D97-AF65-F5344CB8AC3E}">
        <p14:creationId xmlns:p14="http://schemas.microsoft.com/office/powerpoint/2010/main" val="2974945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9E8D436-FAB9-4EB7-8509-B103AB26EA8C}" type="datetimeFigureOut">
              <a:rPr lang="en-US" smtClean="0"/>
              <a:t>9/3/2022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E984D3-006C-4AC2-8FBC-52D5A947CA20}" type="slidenum">
              <a:rPr lang="en-US" smtClean="0"/>
              <a:t>‹#›</a:t>
            </a:fld>
            <a:endParaRPr lang="en-US"/>
          </a:p>
        </p:txBody>
      </p:sp>
    </p:spTree>
    <p:extLst>
      <p:ext uri="{BB962C8B-B14F-4D97-AF65-F5344CB8AC3E}">
        <p14:creationId xmlns:p14="http://schemas.microsoft.com/office/powerpoint/2010/main" val="14555957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9E8D436-FAB9-4EB7-8509-B103AB26EA8C}" type="datetimeFigureOut">
              <a:rPr lang="en-US" smtClean="0"/>
              <a:t>9/3/2022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E984D3-006C-4AC2-8FBC-52D5A947CA20}" type="slidenum">
              <a:rPr lang="en-US" smtClean="0"/>
              <a:t>‹#›</a:t>
            </a:fld>
            <a:endParaRPr lang="en-US"/>
          </a:p>
        </p:txBody>
      </p:sp>
    </p:spTree>
    <p:extLst>
      <p:ext uri="{BB962C8B-B14F-4D97-AF65-F5344CB8AC3E}">
        <p14:creationId xmlns:p14="http://schemas.microsoft.com/office/powerpoint/2010/main" val="25280303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9E8D436-FAB9-4EB7-8509-B103AB26EA8C}" type="datetimeFigureOut">
              <a:rPr lang="en-US" smtClean="0"/>
              <a:t>9/3/2022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E984D3-006C-4AC2-8FBC-52D5A947CA20}" type="slidenum">
              <a:rPr lang="en-US" smtClean="0"/>
              <a:t>‹#›</a:t>
            </a:fld>
            <a:endParaRPr lang="en-US"/>
          </a:p>
        </p:txBody>
      </p:sp>
    </p:spTree>
    <p:extLst>
      <p:ext uri="{BB962C8B-B14F-4D97-AF65-F5344CB8AC3E}">
        <p14:creationId xmlns:p14="http://schemas.microsoft.com/office/powerpoint/2010/main" val="782154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9E8D436-FAB9-4EB7-8509-B103AB26EA8C}" type="datetimeFigureOut">
              <a:rPr lang="en-US" smtClean="0"/>
              <a:t>9/3/2022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E984D3-006C-4AC2-8FBC-52D5A947CA20}" type="slidenum">
              <a:rPr lang="en-US" smtClean="0"/>
              <a:t>‹#›</a:t>
            </a:fld>
            <a:endParaRPr lang="en-US"/>
          </a:p>
        </p:txBody>
      </p:sp>
    </p:spTree>
    <p:extLst>
      <p:ext uri="{BB962C8B-B14F-4D97-AF65-F5344CB8AC3E}">
        <p14:creationId xmlns:p14="http://schemas.microsoft.com/office/powerpoint/2010/main" val="11825928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9E8D436-FAB9-4EB7-8509-B103AB26EA8C}" type="datetimeFigureOut">
              <a:rPr lang="en-US" smtClean="0"/>
              <a:t>9/3/2022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E984D3-006C-4AC2-8FBC-52D5A947CA20}" type="slidenum">
              <a:rPr lang="en-US" smtClean="0"/>
              <a:t>‹#›</a:t>
            </a:fld>
            <a:endParaRPr lang="en-US"/>
          </a:p>
        </p:txBody>
      </p:sp>
    </p:spTree>
    <p:extLst>
      <p:ext uri="{BB962C8B-B14F-4D97-AF65-F5344CB8AC3E}">
        <p14:creationId xmlns:p14="http://schemas.microsoft.com/office/powerpoint/2010/main" val="37294856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59E8D436-FAB9-4EB7-8509-B103AB26EA8C}" type="datetimeFigureOut">
              <a:rPr lang="en-US" smtClean="0"/>
              <a:t>9/3/2022</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72E984D3-006C-4AC2-8FBC-52D5A947CA20}" type="slidenum">
              <a:rPr lang="en-US" smtClean="0"/>
              <a:t>‹#›</a:t>
            </a:fld>
            <a:endParaRPr lang="en-US"/>
          </a:p>
        </p:txBody>
      </p:sp>
    </p:spTree>
    <p:extLst>
      <p:ext uri="{BB962C8B-B14F-4D97-AF65-F5344CB8AC3E}">
        <p14:creationId xmlns:p14="http://schemas.microsoft.com/office/powerpoint/2010/main" val="2960415363"/>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forest of trees&#10;&#10;Description automatically generated with low confidence">
            <a:extLst>
              <a:ext uri="{FF2B5EF4-FFF2-40B4-BE49-F238E27FC236}">
                <a16:creationId xmlns:a16="http://schemas.microsoft.com/office/drawing/2014/main" id="{13B98469-E898-C974-0015-169428114190}"/>
              </a:ext>
            </a:extLst>
          </p:cNvPr>
          <p:cNvPicPr>
            <a:picLocks noChangeAspect="1"/>
          </p:cNvPicPr>
          <p:nvPr/>
        </p:nvPicPr>
        <p:blipFill rotWithShape="1">
          <a:blip r:embed="rId3">
            <a:alphaModFix amt="50000"/>
          </a:blip>
          <a:srcRect l="3965" r="3964" b="-1"/>
          <a:stretch/>
        </p:blipFill>
        <p:spPr>
          <a:xfrm>
            <a:off x="899160" y="1"/>
            <a:ext cx="10393680" cy="6858000"/>
          </a:xfrm>
          <a:prstGeom prst="rect">
            <a:avLst/>
          </a:prstGeom>
          <a:noFill/>
          <a:effectLst>
            <a:outerShdw dist="50800" dir="5400000" algn="ctr" rotWithShape="0">
              <a:srgbClr val="000000"/>
            </a:outerShdw>
          </a:effectLst>
        </p:spPr>
      </p:pic>
      <p:sp>
        <p:nvSpPr>
          <p:cNvPr id="2" name="Title 1">
            <a:extLst>
              <a:ext uri="{FF2B5EF4-FFF2-40B4-BE49-F238E27FC236}">
                <a16:creationId xmlns:a16="http://schemas.microsoft.com/office/drawing/2014/main" id="{5C9C51EA-906B-C69E-951E-ED6460789D5A}"/>
              </a:ext>
            </a:extLst>
          </p:cNvPr>
          <p:cNvSpPr>
            <a:spLocks noGrp="1"/>
          </p:cNvSpPr>
          <p:nvPr>
            <p:ph type="ctrTitle"/>
          </p:nvPr>
        </p:nvSpPr>
        <p:spPr>
          <a:xfrm>
            <a:off x="1261872" y="723331"/>
            <a:ext cx="9418320" cy="3875965"/>
          </a:xfrm>
          <a:noFill/>
        </p:spPr>
        <p:txBody>
          <a:bodyPr anchor="ctr">
            <a:normAutofit/>
          </a:bodyPr>
          <a:lstStyle/>
          <a:p>
            <a:pPr algn="ctr"/>
            <a:r>
              <a:rPr lang="en-US" sz="4400" dirty="0">
                <a:solidFill>
                  <a:srgbClr val="FFFFFF"/>
                </a:solidFill>
              </a:rPr>
              <a:t>Evaluating the effects of forest community composition on western larch growth</a:t>
            </a:r>
          </a:p>
        </p:txBody>
      </p:sp>
      <p:sp>
        <p:nvSpPr>
          <p:cNvPr id="3" name="Subtitle 2">
            <a:extLst>
              <a:ext uri="{FF2B5EF4-FFF2-40B4-BE49-F238E27FC236}">
                <a16:creationId xmlns:a16="http://schemas.microsoft.com/office/drawing/2014/main" id="{EDCFD481-27A0-8E9F-20D3-74A1B44798B4}"/>
              </a:ext>
            </a:extLst>
          </p:cNvPr>
          <p:cNvSpPr>
            <a:spLocks noGrp="1"/>
          </p:cNvSpPr>
          <p:nvPr>
            <p:ph type="subTitle" idx="1"/>
          </p:nvPr>
        </p:nvSpPr>
        <p:spPr>
          <a:xfrm>
            <a:off x="1261872" y="5595582"/>
            <a:ext cx="9418320" cy="896658"/>
          </a:xfrm>
        </p:spPr>
        <p:txBody>
          <a:bodyPr>
            <a:normAutofit fontScale="55000" lnSpcReduction="20000"/>
          </a:bodyPr>
          <a:lstStyle/>
          <a:p>
            <a:pPr algn="r"/>
            <a:r>
              <a:rPr lang="en-US" sz="2000" dirty="0">
                <a:solidFill>
                  <a:srgbClr val="FFFFFF"/>
                </a:solidFill>
              </a:rPr>
              <a:t>Christian Mercado</a:t>
            </a:r>
          </a:p>
          <a:p>
            <a:pPr algn="r"/>
            <a:r>
              <a:rPr lang="en-US" sz="2000" dirty="0">
                <a:solidFill>
                  <a:srgbClr val="FFFFFF"/>
                </a:solidFill>
              </a:rPr>
              <a:t>Committee: David Affleck, Andrew Larson, Justin </a:t>
            </a:r>
            <a:r>
              <a:rPr lang="en-US" sz="2000" dirty="0" err="1">
                <a:solidFill>
                  <a:srgbClr val="FFFFFF"/>
                </a:solidFill>
              </a:rPr>
              <a:t>Crotteau</a:t>
            </a:r>
            <a:r>
              <a:rPr lang="en-US" sz="2000" dirty="0">
                <a:solidFill>
                  <a:srgbClr val="FFFFFF"/>
                </a:solidFill>
              </a:rPr>
              <a:t>, David Patterson</a:t>
            </a:r>
          </a:p>
          <a:p>
            <a:pPr algn="r"/>
            <a:r>
              <a:rPr lang="en-US" sz="2000" dirty="0">
                <a:solidFill>
                  <a:srgbClr val="FFFFFF"/>
                </a:solidFill>
              </a:rPr>
              <a:t>University of Montana, Missoula, MT, USA</a:t>
            </a:r>
          </a:p>
        </p:txBody>
      </p:sp>
      <p:pic>
        <p:nvPicPr>
          <p:cNvPr id="8" name="Picture 7">
            <a:extLst>
              <a:ext uri="{FF2B5EF4-FFF2-40B4-BE49-F238E27FC236}">
                <a16:creationId xmlns:a16="http://schemas.microsoft.com/office/drawing/2014/main" id="{C681068C-82C4-5DA9-06C9-E76397153CB4}"/>
              </a:ext>
            </a:extLst>
          </p:cNvPr>
          <p:cNvPicPr>
            <a:picLocks noChangeAspect="1"/>
          </p:cNvPicPr>
          <p:nvPr/>
        </p:nvPicPr>
        <p:blipFill>
          <a:blip r:embed="rId4"/>
          <a:stretch>
            <a:fillRect/>
          </a:stretch>
        </p:blipFill>
        <p:spPr>
          <a:xfrm>
            <a:off x="1511808" y="3814378"/>
            <a:ext cx="983804" cy="2320291"/>
          </a:xfrm>
          <a:prstGeom prst="rect">
            <a:avLst/>
          </a:prstGeom>
        </p:spPr>
      </p:pic>
      <p:pic>
        <p:nvPicPr>
          <p:cNvPr id="9" name="Picture 8">
            <a:extLst>
              <a:ext uri="{FF2B5EF4-FFF2-40B4-BE49-F238E27FC236}">
                <a16:creationId xmlns:a16="http://schemas.microsoft.com/office/drawing/2014/main" id="{FB441714-4473-C2E8-BF10-A75B3986BB0F}"/>
              </a:ext>
            </a:extLst>
          </p:cNvPr>
          <p:cNvPicPr>
            <a:picLocks noChangeAspect="1"/>
          </p:cNvPicPr>
          <p:nvPr/>
        </p:nvPicPr>
        <p:blipFill>
          <a:blip r:embed="rId5"/>
          <a:stretch>
            <a:fillRect/>
          </a:stretch>
        </p:blipFill>
        <p:spPr>
          <a:xfrm>
            <a:off x="2644272" y="4226883"/>
            <a:ext cx="2990560" cy="1495280"/>
          </a:xfrm>
          <a:prstGeom prst="rect">
            <a:avLst/>
          </a:prstGeom>
          <a:solidFill>
            <a:schemeClr val="tx1"/>
          </a:solidFill>
        </p:spPr>
      </p:pic>
    </p:spTree>
    <p:extLst>
      <p:ext uri="{BB962C8B-B14F-4D97-AF65-F5344CB8AC3E}">
        <p14:creationId xmlns:p14="http://schemas.microsoft.com/office/powerpoint/2010/main" val="215891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4E6BB-9A6A-5F4D-7DA4-8B80282C8600}"/>
              </a:ext>
            </a:extLst>
          </p:cNvPr>
          <p:cNvSpPr>
            <a:spLocks noGrp="1"/>
          </p:cNvSpPr>
          <p:nvPr>
            <p:ph type="title"/>
          </p:nvPr>
        </p:nvSpPr>
        <p:spPr/>
        <p:txBody>
          <a:bodyPr/>
          <a:lstStyle/>
          <a:p>
            <a:r>
              <a:rPr lang="en-US" dirty="0"/>
              <a:t>Mixtures vs. pure larch</a:t>
            </a:r>
          </a:p>
        </p:txBody>
      </p:sp>
      <p:sp>
        <p:nvSpPr>
          <p:cNvPr id="3" name="Content Placeholder 2">
            <a:extLst>
              <a:ext uri="{FF2B5EF4-FFF2-40B4-BE49-F238E27FC236}">
                <a16:creationId xmlns:a16="http://schemas.microsoft.com/office/drawing/2014/main" id="{56E546FA-D41E-9EB0-172D-DC5F141E0402}"/>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9E1E9033-F0DE-7FA5-8DA3-20AE10B4F6F6}"/>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2783030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5F436C-C079-8C9C-7495-2753E743D5B2}"/>
              </a:ext>
            </a:extLst>
          </p:cNvPr>
          <p:cNvSpPr>
            <a:spLocks noGrp="1"/>
          </p:cNvSpPr>
          <p:nvPr>
            <p:ph type="title"/>
          </p:nvPr>
        </p:nvSpPr>
        <p:spPr/>
        <p:txBody>
          <a:bodyPr/>
          <a:lstStyle/>
          <a:p>
            <a:r>
              <a:rPr lang="en-US" dirty="0"/>
              <a:t>Comparing metrics</a:t>
            </a:r>
          </a:p>
        </p:txBody>
      </p:sp>
      <p:sp>
        <p:nvSpPr>
          <p:cNvPr id="3" name="Content Placeholder 2">
            <a:extLst>
              <a:ext uri="{FF2B5EF4-FFF2-40B4-BE49-F238E27FC236}">
                <a16:creationId xmlns:a16="http://schemas.microsoft.com/office/drawing/2014/main" id="{A3DFD232-8C9D-6283-851B-895D16E2C149}"/>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74C4B21C-2F06-4399-83F3-160EC08364E8}"/>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12404417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815AA-091B-EA94-278A-374ADFDC97C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53AC4E4-5742-E4D3-4593-3212245BD66B}"/>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6377AA57-CB37-0E59-3406-0A64A5119487}"/>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1018539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5924B-CF26-293C-7CD9-76E6F455CE9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90CF424-B899-CD73-9B80-539E56BB206C}"/>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6229FDF4-280B-25B8-DF7A-BCC8EDAE16DE}"/>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39101696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400BC2F-7849-DF77-0352-D9C38578DE22}"/>
              </a:ext>
            </a:extLst>
          </p:cNvPr>
          <p:cNvSpPr>
            <a:spLocks noGrp="1"/>
          </p:cNvSpPr>
          <p:nvPr>
            <p:ph type="title"/>
          </p:nvPr>
        </p:nvSpPr>
        <p:spPr/>
        <p:txBody>
          <a:bodyPr/>
          <a:lstStyle/>
          <a:p>
            <a:r>
              <a:rPr lang="en-US" dirty="0"/>
              <a:t>Objectives</a:t>
            </a:r>
          </a:p>
        </p:txBody>
      </p:sp>
      <p:sp>
        <p:nvSpPr>
          <p:cNvPr id="5" name="Content Placeholder 4">
            <a:extLst>
              <a:ext uri="{FF2B5EF4-FFF2-40B4-BE49-F238E27FC236}">
                <a16:creationId xmlns:a16="http://schemas.microsoft.com/office/drawing/2014/main" id="{6DE146A0-C016-AA28-9117-F26F2810CBE6}"/>
              </a:ext>
            </a:extLst>
          </p:cNvPr>
          <p:cNvSpPr>
            <a:spLocks noGrp="1"/>
          </p:cNvSpPr>
          <p:nvPr>
            <p:ph sz="half" idx="1"/>
          </p:nvPr>
        </p:nvSpPr>
        <p:spPr>
          <a:xfrm>
            <a:off x="1261871" y="1828800"/>
            <a:ext cx="9692639" cy="4351337"/>
          </a:xfrm>
        </p:spPr>
        <p:txBody>
          <a:bodyPr>
            <a:normAutofit/>
          </a:bodyPr>
          <a:lstStyle/>
          <a:p>
            <a:r>
              <a:rPr lang="en-US" sz="2400" dirty="0"/>
              <a:t>Does species composition influence western larch growth?</a:t>
            </a:r>
          </a:p>
          <a:p>
            <a:pPr marL="457200" marR="0" lvl="1" indent="-182880" algn="l" defTabSz="914400" rtl="0" eaLnBrk="1" fontAlgn="auto" latinLnBrk="0" hangingPunct="1">
              <a:lnSpc>
                <a:spcPct val="90000"/>
              </a:lnSpc>
              <a:spcBef>
                <a:spcPts val="300"/>
              </a:spcBef>
              <a:spcAft>
                <a:spcPts val="300"/>
              </a:spcAft>
              <a:buClr>
                <a:srgbClr val="6F6F74"/>
              </a:buClr>
              <a:buSzTx/>
              <a:buFont typeface="Wingdings" panose="05000000000000000000" pitchFamily="2" charset="2"/>
              <a:buChar char="Ø"/>
              <a:tabLst/>
              <a:defRPr/>
            </a:pPr>
            <a:r>
              <a:rPr kumimoji="0" lang="en-US" sz="2000" b="1" i="0" strike="noStrike" kern="1200" cap="none" spc="0" normalizeH="0" baseline="0" noProof="0" dirty="0">
                <a:ln>
                  <a:noFill/>
                </a:ln>
                <a:solidFill>
                  <a:schemeClr val="accent1"/>
                </a:solidFill>
                <a:effectLst/>
                <a:uLnTx/>
                <a:uFillTx/>
                <a:latin typeface="Century Schoolbook" panose="02040604050505020304"/>
                <a:ea typeface="+mn-ea"/>
                <a:cs typeface="+mn-cs"/>
              </a:rPr>
              <a:t>Species composition had a minor impact on growth</a:t>
            </a:r>
          </a:p>
          <a:p>
            <a:pPr marL="457200" marR="0" lvl="1" indent="-182880" algn="l" defTabSz="914400" rtl="0" eaLnBrk="1" fontAlgn="auto" latinLnBrk="0" hangingPunct="1">
              <a:lnSpc>
                <a:spcPct val="90000"/>
              </a:lnSpc>
              <a:spcBef>
                <a:spcPts val="300"/>
              </a:spcBef>
              <a:spcAft>
                <a:spcPts val="300"/>
              </a:spcAft>
              <a:buClr>
                <a:srgbClr val="6F6F74"/>
              </a:buClr>
              <a:buSzTx/>
              <a:buFont typeface="Wingdings" panose="05000000000000000000" pitchFamily="2" charset="2"/>
              <a:buChar char="Ø"/>
              <a:tabLst/>
              <a:defRPr/>
            </a:pPr>
            <a:endParaRPr lang="en-US" sz="2000" b="1" u="sng" dirty="0">
              <a:solidFill>
                <a:srgbClr val="000000">
                  <a:lumMod val="85000"/>
                  <a:lumOff val="15000"/>
                </a:srgbClr>
              </a:solidFill>
              <a:latin typeface="Century Schoolbook" panose="02040604050505020304"/>
            </a:endParaRPr>
          </a:p>
          <a:p>
            <a:pPr marL="457200" marR="0" lvl="1" indent="-182880" algn="l" defTabSz="914400" rtl="0" eaLnBrk="1" fontAlgn="auto" latinLnBrk="0" hangingPunct="1">
              <a:lnSpc>
                <a:spcPct val="90000"/>
              </a:lnSpc>
              <a:spcBef>
                <a:spcPts val="300"/>
              </a:spcBef>
              <a:spcAft>
                <a:spcPts val="300"/>
              </a:spcAft>
              <a:buClr>
                <a:srgbClr val="6F6F74"/>
              </a:buClr>
              <a:buSzTx/>
              <a:buFont typeface="Wingdings" panose="05000000000000000000" pitchFamily="2" charset="2"/>
              <a:buChar char="Ø"/>
              <a:tabLst/>
              <a:defRPr/>
            </a:pPr>
            <a:endParaRPr kumimoji="0" lang="en-US" sz="2000" b="1" i="0" u="sng" strike="noStrike" kern="1200" cap="none" spc="0" normalizeH="0" baseline="0" noProof="0" dirty="0">
              <a:ln>
                <a:noFill/>
              </a:ln>
              <a:solidFill>
                <a:srgbClr val="000000">
                  <a:lumMod val="85000"/>
                  <a:lumOff val="15000"/>
                </a:srgbClr>
              </a:solidFill>
              <a:effectLst/>
              <a:uLnTx/>
              <a:uFillTx/>
              <a:latin typeface="Century Schoolbook" panose="02040604050505020304"/>
              <a:ea typeface="+mn-ea"/>
              <a:cs typeface="+mn-cs"/>
            </a:endParaRPr>
          </a:p>
          <a:p>
            <a:r>
              <a:rPr lang="en-US" sz="2400" dirty="0"/>
              <a:t>How can we best characterize this effect?</a:t>
            </a:r>
          </a:p>
          <a:p>
            <a:pPr lvl="1">
              <a:buFont typeface="Wingdings" panose="05000000000000000000" pitchFamily="2" charset="2"/>
              <a:buChar char="Ø"/>
            </a:pPr>
            <a:r>
              <a:rPr lang="en-US" sz="2000" b="1" dirty="0">
                <a:solidFill>
                  <a:schemeClr val="accent1"/>
                </a:solidFill>
              </a:rPr>
              <a:t>Both metrics used here displayed a similar impact</a:t>
            </a:r>
          </a:p>
          <a:p>
            <a:pPr lvl="1">
              <a:buFont typeface="Wingdings" panose="05000000000000000000" pitchFamily="2" charset="2"/>
              <a:buChar char="Ø"/>
            </a:pPr>
            <a:r>
              <a:rPr lang="en-US" sz="2000" b="1" dirty="0">
                <a:solidFill>
                  <a:schemeClr val="accent1"/>
                </a:solidFill>
              </a:rPr>
              <a:t>Species mixture had an increasing effect on growth</a:t>
            </a:r>
          </a:p>
        </p:txBody>
      </p:sp>
    </p:spTree>
    <p:extLst>
      <p:ext uri="{BB962C8B-B14F-4D97-AF65-F5344CB8AC3E}">
        <p14:creationId xmlns:p14="http://schemas.microsoft.com/office/powerpoint/2010/main" val="3567855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323D50B8-1D27-420D-BA4A-249914120C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a:extLst>
              <a:ext uri="{FF2B5EF4-FFF2-40B4-BE49-F238E27FC236}">
                <a16:creationId xmlns:a16="http://schemas.microsoft.com/office/drawing/2014/main" id="{2EFBB176-B6C1-4B5A-AADA-F930947E09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0"/>
            <a:ext cx="10820400" cy="494995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8" name="Rectangle 27">
            <a:extLst>
              <a:ext uri="{FF2B5EF4-FFF2-40B4-BE49-F238E27FC236}">
                <a16:creationId xmlns:a16="http://schemas.microsoft.com/office/drawing/2014/main" id="{918CDC34-0F26-409D-B10F-578D4DCC4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5105400"/>
            <a:ext cx="10835640" cy="1752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4" name="Title 1">
            <a:extLst>
              <a:ext uri="{FF2B5EF4-FFF2-40B4-BE49-F238E27FC236}">
                <a16:creationId xmlns:a16="http://schemas.microsoft.com/office/drawing/2014/main" id="{D72838F2-FE74-7AAA-55A7-564FE7A732C0}"/>
              </a:ext>
            </a:extLst>
          </p:cNvPr>
          <p:cNvSpPr>
            <a:spLocks noGrp="1"/>
          </p:cNvSpPr>
          <p:nvPr>
            <p:ph type="title"/>
          </p:nvPr>
        </p:nvSpPr>
        <p:spPr>
          <a:xfrm>
            <a:off x="944183" y="5181600"/>
            <a:ext cx="10156435" cy="1076324"/>
          </a:xfrm>
        </p:spPr>
        <p:txBody>
          <a:bodyPr vert="horz" lIns="91440" tIns="45720" rIns="91440" bIns="45720" rtlCol="0" anchor="b">
            <a:normAutofit/>
          </a:bodyPr>
          <a:lstStyle/>
          <a:p>
            <a:pPr>
              <a:lnSpc>
                <a:spcPct val="85000"/>
              </a:lnSpc>
            </a:pPr>
            <a:r>
              <a:rPr lang="en-US" sz="5000" i="1"/>
              <a:t>Larix occidentalis</a:t>
            </a:r>
            <a:r>
              <a:rPr lang="en-US" sz="5000"/>
              <a:t> – Western larch</a:t>
            </a:r>
            <a:endParaRPr lang="en-US" sz="5000" i="1"/>
          </a:p>
        </p:txBody>
      </p:sp>
      <p:pic>
        <p:nvPicPr>
          <p:cNvPr id="10" name="Picture 9" descr="A picture containing tree, outdoor, plant, forest&#10;&#10;Description automatically generated">
            <a:extLst>
              <a:ext uri="{FF2B5EF4-FFF2-40B4-BE49-F238E27FC236}">
                <a16:creationId xmlns:a16="http://schemas.microsoft.com/office/drawing/2014/main" id="{74721A41-A8A4-46A8-692E-C0DE69EFD1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9868" y="640081"/>
            <a:ext cx="2151698" cy="3825240"/>
          </a:xfrm>
          <a:prstGeom prst="rect">
            <a:avLst/>
          </a:prstGeom>
        </p:spPr>
      </p:pic>
      <p:pic>
        <p:nvPicPr>
          <p:cNvPr id="6" name="Content Placeholder 5" descr="A picture containing tree, outdoor&#10;&#10;Description automatically generated">
            <a:extLst>
              <a:ext uri="{FF2B5EF4-FFF2-40B4-BE49-F238E27FC236}">
                <a16:creationId xmlns:a16="http://schemas.microsoft.com/office/drawing/2014/main" id="{178A3A43-10E3-3751-589A-3C78DB786BF4}"/>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rot="5400000">
            <a:off x="6431703" y="1476852"/>
            <a:ext cx="3825240" cy="2151697"/>
          </a:xfrm>
          <a:prstGeom prst="rect">
            <a:avLst/>
          </a:prstGeom>
        </p:spPr>
      </p:pic>
    </p:spTree>
    <p:extLst>
      <p:ext uri="{BB962C8B-B14F-4D97-AF65-F5344CB8AC3E}">
        <p14:creationId xmlns:p14="http://schemas.microsoft.com/office/powerpoint/2010/main" val="24054503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6AB16-5052-BE6A-5B3D-0F6407659B5A}"/>
              </a:ext>
            </a:extLst>
          </p:cNvPr>
          <p:cNvSpPr>
            <a:spLocks noGrp="1"/>
          </p:cNvSpPr>
          <p:nvPr>
            <p:ph type="title"/>
          </p:nvPr>
        </p:nvSpPr>
        <p:spPr/>
        <p:txBody>
          <a:bodyPr/>
          <a:lstStyle/>
          <a:p>
            <a:r>
              <a:rPr lang="en-US" i="1" dirty="0"/>
              <a:t>Larix occidentalis</a:t>
            </a:r>
            <a:r>
              <a:rPr lang="en-US" dirty="0"/>
              <a:t> – Western larch</a:t>
            </a:r>
            <a:endParaRPr lang="en-US" i="1" dirty="0"/>
          </a:p>
        </p:txBody>
      </p:sp>
      <p:sp>
        <p:nvSpPr>
          <p:cNvPr id="4" name="Content Placeholder 3">
            <a:extLst>
              <a:ext uri="{FF2B5EF4-FFF2-40B4-BE49-F238E27FC236}">
                <a16:creationId xmlns:a16="http://schemas.microsoft.com/office/drawing/2014/main" id="{4A6EA57E-CA4A-DB97-2BD9-BD8C5AE9CF26}"/>
              </a:ext>
            </a:extLst>
          </p:cNvPr>
          <p:cNvSpPr>
            <a:spLocks noGrp="1"/>
          </p:cNvSpPr>
          <p:nvPr>
            <p:ph idx="1"/>
          </p:nvPr>
        </p:nvSpPr>
        <p:spPr/>
        <p:txBody>
          <a:bodyPr/>
          <a:lstStyle/>
          <a:p>
            <a:endParaRPr lang="en-US"/>
          </a:p>
        </p:txBody>
      </p:sp>
      <p:pic>
        <p:nvPicPr>
          <p:cNvPr id="11" name="Picture 10" descr="A dirt road through a forest&#10;&#10;Description automatically generated with low confidence">
            <a:extLst>
              <a:ext uri="{FF2B5EF4-FFF2-40B4-BE49-F238E27FC236}">
                <a16:creationId xmlns:a16="http://schemas.microsoft.com/office/drawing/2014/main" id="{5C5EAB6B-8233-2DF6-B496-615B26CE92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5355" y="2413195"/>
            <a:ext cx="4379157" cy="2919438"/>
          </a:xfrm>
          <a:prstGeom prst="rect">
            <a:avLst/>
          </a:prstGeom>
        </p:spPr>
      </p:pic>
      <p:pic>
        <p:nvPicPr>
          <p:cNvPr id="13" name="Picture 12" descr="A picture containing outdoor, sky, grass, mountain&#10;&#10;Description automatically generated">
            <a:extLst>
              <a:ext uri="{FF2B5EF4-FFF2-40B4-BE49-F238E27FC236}">
                <a16:creationId xmlns:a16="http://schemas.microsoft.com/office/drawing/2014/main" id="{5FDD0C8F-668C-96AA-05E0-23C3345F6B72}"/>
              </a:ext>
            </a:extLst>
          </p:cNvPr>
          <p:cNvPicPr>
            <a:picLocks noChangeAspect="1"/>
          </p:cNvPicPr>
          <p:nvPr/>
        </p:nvPicPr>
        <p:blipFill rotWithShape="1">
          <a:blip r:embed="rId4">
            <a:extLst>
              <a:ext uri="{28A0092B-C50C-407E-A947-70E740481C1C}">
                <a14:useLocalDpi xmlns:a14="http://schemas.microsoft.com/office/drawing/2010/main" val="0"/>
              </a:ext>
            </a:extLst>
          </a:blip>
          <a:srcRect l="20924" t="29830" r="20997" b="13330"/>
          <a:stretch/>
        </p:blipFill>
        <p:spPr>
          <a:xfrm>
            <a:off x="1030078" y="2408523"/>
            <a:ext cx="5311740" cy="2924110"/>
          </a:xfrm>
          <a:prstGeom prst="rect">
            <a:avLst/>
          </a:prstGeom>
        </p:spPr>
      </p:pic>
    </p:spTree>
    <p:extLst>
      <p:ext uri="{BB962C8B-B14F-4D97-AF65-F5344CB8AC3E}">
        <p14:creationId xmlns:p14="http://schemas.microsoft.com/office/powerpoint/2010/main" val="1306702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BBE0D-FB8E-7419-45E9-7F47D07073CF}"/>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48CF44B9-B204-CEDC-8428-CC82CF03F368}"/>
              </a:ext>
            </a:extLst>
          </p:cNvPr>
          <p:cNvSpPr>
            <a:spLocks noGrp="1"/>
          </p:cNvSpPr>
          <p:nvPr>
            <p:ph idx="1"/>
          </p:nvPr>
        </p:nvSpPr>
        <p:spPr/>
        <p:txBody>
          <a:bodyPr>
            <a:normAutofit/>
          </a:bodyPr>
          <a:lstStyle/>
          <a:p>
            <a:r>
              <a:rPr lang="en-US" sz="2400" dirty="0"/>
              <a:t>After accounting for other factors, how does community composition impact the growth of western larch?</a:t>
            </a:r>
          </a:p>
          <a:p>
            <a:endParaRPr lang="en-US" sz="2400" dirty="0"/>
          </a:p>
          <a:p>
            <a:endParaRPr lang="en-US" sz="2400" dirty="0"/>
          </a:p>
          <a:p>
            <a:r>
              <a:rPr lang="en-US" sz="2400" dirty="0"/>
              <a:t>How can species-mixing effects be captured within an individual tree growth model?</a:t>
            </a:r>
          </a:p>
        </p:txBody>
      </p:sp>
    </p:spTree>
    <p:extLst>
      <p:ext uri="{BB962C8B-B14F-4D97-AF65-F5344CB8AC3E}">
        <p14:creationId xmlns:p14="http://schemas.microsoft.com/office/powerpoint/2010/main" val="3561816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400BC2F-7849-DF77-0352-D9C38578DE22}"/>
              </a:ext>
            </a:extLst>
          </p:cNvPr>
          <p:cNvSpPr>
            <a:spLocks noGrp="1"/>
          </p:cNvSpPr>
          <p:nvPr>
            <p:ph type="title"/>
          </p:nvPr>
        </p:nvSpPr>
        <p:spPr/>
        <p:txBody>
          <a:bodyPr/>
          <a:lstStyle/>
          <a:p>
            <a:r>
              <a:rPr lang="en-US" dirty="0"/>
              <a:t>Objectives</a:t>
            </a:r>
          </a:p>
        </p:txBody>
      </p:sp>
      <p:sp>
        <p:nvSpPr>
          <p:cNvPr id="5" name="Content Placeholder 4">
            <a:extLst>
              <a:ext uri="{FF2B5EF4-FFF2-40B4-BE49-F238E27FC236}">
                <a16:creationId xmlns:a16="http://schemas.microsoft.com/office/drawing/2014/main" id="{6DE146A0-C016-AA28-9117-F26F2810CBE6}"/>
              </a:ext>
            </a:extLst>
          </p:cNvPr>
          <p:cNvSpPr>
            <a:spLocks noGrp="1"/>
          </p:cNvSpPr>
          <p:nvPr>
            <p:ph sz="half" idx="1"/>
          </p:nvPr>
        </p:nvSpPr>
        <p:spPr>
          <a:xfrm>
            <a:off x="1261871" y="1828800"/>
            <a:ext cx="9692639" cy="4351337"/>
          </a:xfrm>
        </p:spPr>
        <p:txBody>
          <a:bodyPr>
            <a:normAutofit/>
          </a:bodyPr>
          <a:lstStyle/>
          <a:p>
            <a:pPr marL="457200" indent="-457200">
              <a:buFont typeface="+mj-lt"/>
              <a:buAutoNum type="arabicPeriod"/>
            </a:pPr>
            <a:r>
              <a:rPr lang="en-US" sz="2400" dirty="0"/>
              <a:t>Identify a growth model (without species-mixing)</a:t>
            </a:r>
          </a:p>
          <a:p>
            <a:pPr marL="457200" indent="-457200">
              <a:buFont typeface="+mj-lt"/>
              <a:buAutoNum type="arabicPeriod"/>
            </a:pPr>
            <a:r>
              <a:rPr lang="en-US" sz="2400" dirty="0"/>
              <a:t>Identify differences in larch growth between mixtures and pure larch conditions</a:t>
            </a:r>
          </a:p>
          <a:p>
            <a:pPr marL="457200" indent="-457200">
              <a:buFont typeface="+mj-lt"/>
              <a:buAutoNum type="arabicPeriod"/>
            </a:pPr>
            <a:r>
              <a:rPr lang="en-US" sz="2400" dirty="0"/>
              <a:t>Compare different measures of species-mixing in the model</a:t>
            </a:r>
          </a:p>
          <a:p>
            <a:endParaRPr lang="en-US" sz="2400" dirty="0"/>
          </a:p>
          <a:p>
            <a:pPr lvl="1"/>
            <a:endParaRPr lang="en-US" sz="2200" dirty="0"/>
          </a:p>
          <a:p>
            <a:pPr lvl="1"/>
            <a:endParaRPr lang="en-US" sz="2200" dirty="0"/>
          </a:p>
          <a:p>
            <a:pPr lvl="1"/>
            <a:endParaRPr lang="en-US" sz="2200" dirty="0"/>
          </a:p>
          <a:p>
            <a:pPr lvl="1"/>
            <a:endParaRPr lang="en-US" sz="2200" dirty="0"/>
          </a:p>
        </p:txBody>
      </p:sp>
    </p:spTree>
    <p:extLst>
      <p:ext uri="{BB962C8B-B14F-4D97-AF65-F5344CB8AC3E}">
        <p14:creationId xmlns:p14="http://schemas.microsoft.com/office/powerpoint/2010/main" val="36471645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077D0-9DD9-506D-67BC-6EA304E5AAAD}"/>
              </a:ext>
            </a:extLst>
          </p:cNvPr>
          <p:cNvSpPr>
            <a:spLocks noGrp="1"/>
          </p:cNvSpPr>
          <p:nvPr>
            <p:ph type="title"/>
          </p:nvPr>
        </p:nvSpPr>
        <p:spPr>
          <a:xfrm>
            <a:off x="1261872" y="365760"/>
            <a:ext cx="4062567" cy="1325562"/>
          </a:xfrm>
        </p:spPr>
        <p:txBody>
          <a:bodyPr/>
          <a:lstStyle/>
          <a:p>
            <a:r>
              <a:rPr lang="en-US" dirty="0"/>
              <a:t>PGP Data</a:t>
            </a:r>
          </a:p>
        </p:txBody>
      </p:sp>
      <p:sp>
        <p:nvSpPr>
          <p:cNvPr id="3" name="Content Placeholder 2">
            <a:extLst>
              <a:ext uri="{FF2B5EF4-FFF2-40B4-BE49-F238E27FC236}">
                <a16:creationId xmlns:a16="http://schemas.microsoft.com/office/drawing/2014/main" id="{998FA4AF-1B4A-3BB4-EBD8-5844EE8D3BAE}"/>
              </a:ext>
            </a:extLst>
          </p:cNvPr>
          <p:cNvSpPr>
            <a:spLocks noGrp="1"/>
          </p:cNvSpPr>
          <p:nvPr>
            <p:ph sz="half" idx="1"/>
          </p:nvPr>
        </p:nvSpPr>
        <p:spPr>
          <a:xfrm>
            <a:off x="5801851" y="1691322"/>
            <a:ext cx="4795777" cy="1020160"/>
          </a:xfrm>
        </p:spPr>
        <p:txBody>
          <a:bodyPr>
            <a:normAutofit fontScale="92500" lnSpcReduction="10000"/>
          </a:bodyPr>
          <a:lstStyle/>
          <a:p>
            <a:r>
              <a:rPr lang="en-US" dirty="0"/>
              <a:t>Permanent Growth Plots</a:t>
            </a:r>
          </a:p>
          <a:p>
            <a:r>
              <a:rPr lang="en-US" dirty="0"/>
              <a:t>18 stands on 2 National Forests in Montana</a:t>
            </a:r>
          </a:p>
        </p:txBody>
      </p:sp>
      <p:pic>
        <p:nvPicPr>
          <p:cNvPr id="8" name="Picture 7" descr="Map&#10;&#10;Description automatically generated">
            <a:extLst>
              <a:ext uri="{FF2B5EF4-FFF2-40B4-BE49-F238E27FC236}">
                <a16:creationId xmlns:a16="http://schemas.microsoft.com/office/drawing/2014/main" id="{70626975-686F-4CE0-49A8-13166E6CA4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8336" y="2132180"/>
            <a:ext cx="4062567" cy="406256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TextBox 8">
            <a:extLst>
              <a:ext uri="{FF2B5EF4-FFF2-40B4-BE49-F238E27FC236}">
                <a16:creationId xmlns:a16="http://schemas.microsoft.com/office/drawing/2014/main" id="{49BC59AA-0910-128B-B08A-0CA970BD1C1C}"/>
              </a:ext>
            </a:extLst>
          </p:cNvPr>
          <p:cNvSpPr txBox="1"/>
          <p:nvPr/>
        </p:nvSpPr>
        <p:spPr>
          <a:xfrm>
            <a:off x="3470313" y="2853369"/>
            <a:ext cx="870333" cy="26161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D6D3CC"/>
                </a:solidFill>
                <a:effectLst/>
                <a:uLnTx/>
                <a:uFillTx/>
                <a:latin typeface="Century Schoolbook" panose="02040604050505020304"/>
                <a:ea typeface="+mn-ea"/>
                <a:cs typeface="+mn-cs"/>
              </a:rPr>
              <a:t>Canada</a:t>
            </a:r>
          </a:p>
        </p:txBody>
      </p:sp>
      <p:sp>
        <p:nvSpPr>
          <p:cNvPr id="10" name="TextBox 9">
            <a:extLst>
              <a:ext uri="{FF2B5EF4-FFF2-40B4-BE49-F238E27FC236}">
                <a16:creationId xmlns:a16="http://schemas.microsoft.com/office/drawing/2014/main" id="{0570346B-5C79-F5FC-03E7-39DCF51BEFC7}"/>
              </a:ext>
            </a:extLst>
          </p:cNvPr>
          <p:cNvSpPr txBox="1"/>
          <p:nvPr/>
        </p:nvSpPr>
        <p:spPr>
          <a:xfrm>
            <a:off x="3618170" y="3093096"/>
            <a:ext cx="870333" cy="26161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D6D3CC"/>
                </a:solidFill>
                <a:effectLst/>
                <a:uLnTx/>
                <a:uFillTx/>
                <a:latin typeface="Century Schoolbook" panose="02040604050505020304"/>
                <a:ea typeface="+mn-ea"/>
                <a:cs typeface="+mn-cs"/>
              </a:rPr>
              <a:t>USA</a:t>
            </a:r>
          </a:p>
        </p:txBody>
      </p:sp>
      <p:sp>
        <p:nvSpPr>
          <p:cNvPr id="11" name="TextBox 10">
            <a:extLst>
              <a:ext uri="{FF2B5EF4-FFF2-40B4-BE49-F238E27FC236}">
                <a16:creationId xmlns:a16="http://schemas.microsoft.com/office/drawing/2014/main" id="{DABF63F1-7F77-56E7-B1CC-4B9CF0281C43}"/>
              </a:ext>
            </a:extLst>
          </p:cNvPr>
          <p:cNvSpPr txBox="1"/>
          <p:nvPr/>
        </p:nvSpPr>
        <p:spPr>
          <a:xfrm>
            <a:off x="2517353" y="3817214"/>
            <a:ext cx="870333" cy="21544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D6D3CC"/>
                </a:solidFill>
                <a:effectLst/>
                <a:uLnTx/>
                <a:uFillTx/>
                <a:latin typeface="Century Schoolbook" panose="02040604050505020304"/>
                <a:ea typeface="+mn-ea"/>
                <a:cs typeface="+mn-cs"/>
              </a:rPr>
              <a:t>Montana</a:t>
            </a:r>
          </a:p>
        </p:txBody>
      </p:sp>
      <p:sp>
        <p:nvSpPr>
          <p:cNvPr id="12" name="TextBox 11">
            <a:extLst>
              <a:ext uri="{FF2B5EF4-FFF2-40B4-BE49-F238E27FC236}">
                <a16:creationId xmlns:a16="http://schemas.microsoft.com/office/drawing/2014/main" id="{FB2F1DE9-69B5-E770-B756-CBA8DF8101EA}"/>
              </a:ext>
            </a:extLst>
          </p:cNvPr>
          <p:cNvSpPr txBox="1"/>
          <p:nvPr/>
        </p:nvSpPr>
        <p:spPr>
          <a:xfrm>
            <a:off x="1739286" y="4482952"/>
            <a:ext cx="870333" cy="21544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D6D3CC"/>
                </a:solidFill>
                <a:effectLst/>
                <a:uLnTx/>
                <a:uFillTx/>
                <a:latin typeface="Century Schoolbook" panose="02040604050505020304"/>
                <a:ea typeface="+mn-ea"/>
                <a:cs typeface="+mn-cs"/>
              </a:rPr>
              <a:t>Idaho</a:t>
            </a:r>
          </a:p>
        </p:txBody>
      </p:sp>
      <p:sp>
        <p:nvSpPr>
          <p:cNvPr id="13" name="TextBox 12">
            <a:extLst>
              <a:ext uri="{FF2B5EF4-FFF2-40B4-BE49-F238E27FC236}">
                <a16:creationId xmlns:a16="http://schemas.microsoft.com/office/drawing/2014/main" id="{37638144-80BB-0F9F-59C2-7375E084627D}"/>
              </a:ext>
            </a:extLst>
          </p:cNvPr>
          <p:cNvSpPr txBox="1"/>
          <p:nvPr/>
        </p:nvSpPr>
        <p:spPr>
          <a:xfrm>
            <a:off x="578336" y="4032658"/>
            <a:ext cx="870333" cy="21544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srgbClr val="D6D3CC"/>
                </a:solidFill>
                <a:effectLst/>
                <a:uLnTx/>
                <a:uFillTx/>
                <a:latin typeface="Century Schoolbook" panose="02040604050505020304"/>
                <a:ea typeface="+mn-ea"/>
                <a:cs typeface="+mn-cs"/>
              </a:rPr>
              <a:t>Washington</a:t>
            </a:r>
          </a:p>
        </p:txBody>
      </p:sp>
      <p:pic>
        <p:nvPicPr>
          <p:cNvPr id="6" name="Picture 5" descr="A couple of people hiking in the woods&#10;&#10;Description automatically generated with medium confidence">
            <a:extLst>
              <a:ext uri="{FF2B5EF4-FFF2-40B4-BE49-F238E27FC236}">
                <a16:creationId xmlns:a16="http://schemas.microsoft.com/office/drawing/2014/main" id="{6458001D-54C0-63A6-B30C-3FDD4337C6A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01851" y="3147822"/>
            <a:ext cx="4062567" cy="304692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1742737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0BAF0-8779-E199-B7F2-9203A5EC1610}"/>
              </a:ext>
            </a:extLst>
          </p:cNvPr>
          <p:cNvSpPr>
            <a:spLocks noGrp="1"/>
          </p:cNvSpPr>
          <p:nvPr>
            <p:ph type="title"/>
          </p:nvPr>
        </p:nvSpPr>
        <p:spPr/>
        <p:txBody>
          <a:bodyPr/>
          <a:lstStyle/>
          <a:p>
            <a:r>
              <a:rPr lang="en-US" dirty="0"/>
              <a:t>Identifying a growth model</a:t>
            </a:r>
          </a:p>
        </p:txBody>
      </p:sp>
      <p:sp>
        <p:nvSpPr>
          <p:cNvPr id="3" name="Content Placeholder 2">
            <a:extLst>
              <a:ext uri="{FF2B5EF4-FFF2-40B4-BE49-F238E27FC236}">
                <a16:creationId xmlns:a16="http://schemas.microsoft.com/office/drawing/2014/main" id="{82F90D34-BEA3-7838-0D73-D1D8E9A4BB01}"/>
              </a:ext>
            </a:extLst>
          </p:cNvPr>
          <p:cNvSpPr>
            <a:spLocks noGrp="1"/>
          </p:cNvSpPr>
          <p:nvPr>
            <p:ph sz="half" idx="1"/>
          </p:nvPr>
        </p:nvSpPr>
        <p:spPr>
          <a:xfrm>
            <a:off x="1261872" y="1828801"/>
            <a:ext cx="9692640" cy="1600200"/>
          </a:xfrm>
        </p:spPr>
        <p:txBody>
          <a:bodyPr/>
          <a:lstStyle/>
          <a:p>
            <a:r>
              <a:rPr lang="en-US" dirty="0"/>
              <a:t>Growth - Basal area increment (BAI) </a:t>
            </a:r>
          </a:p>
          <a:p>
            <a:r>
              <a:rPr lang="en-US" dirty="0"/>
              <a:t>Relationship with Size, Competition, and site Productivity (SCP)</a:t>
            </a:r>
          </a:p>
          <a:p>
            <a:r>
              <a:rPr lang="en-US" dirty="0"/>
              <a:t>Generalized Additive Mixed Model (GAMM) approach</a:t>
            </a:r>
          </a:p>
          <a:p>
            <a:endParaRPr lang="en-US" dirty="0"/>
          </a:p>
        </p:txBody>
      </p:sp>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AB4CD865-1C09-D0BB-99A4-26C211A5A49B}"/>
                  </a:ext>
                </a:extLst>
              </p:cNvPr>
              <p:cNvSpPr txBox="1"/>
              <p:nvPr/>
            </p:nvSpPr>
            <p:spPr>
              <a:xfrm>
                <a:off x="2792669" y="4613441"/>
                <a:ext cx="6631046" cy="369332"/>
              </a:xfrm>
              <a:prstGeom prst="rect">
                <a:avLst/>
              </a:prstGeom>
              <a:noFill/>
            </p:spPr>
            <p:txBody>
              <a:bodyPr wrap="none" lIns="0" tIns="0" rIns="0" bIns="0" rtlCol="0">
                <a:spAutoFit/>
              </a:bodyPr>
              <a:lstStyle/>
              <a:p>
                <a:pPr/>
                <a14:m>
                  <m:oMathPara xmlns:m="http://schemas.openxmlformats.org/officeDocument/2006/math">
                    <m:oMathParaPr>
                      <m:jc m:val="center"/>
                    </m:oMathParaPr>
                    <m:oMath xmlns:m="http://schemas.openxmlformats.org/officeDocument/2006/math">
                      <m:r>
                        <m:rPr>
                          <m:sty m:val="p"/>
                        </m:rPr>
                        <a:rPr lang="en-US" sz="2400" b="0" i="0" smtClean="0">
                          <a:latin typeface="Cambria Math" panose="02040503050406030204" pitchFamily="18" charset="0"/>
                        </a:rPr>
                        <m:t>ln</m:t>
                      </m:r>
                      <m:r>
                        <a:rPr lang="en-US" sz="2400" b="0" i="1" smtClean="0">
                          <a:latin typeface="Cambria Math" panose="02040503050406030204" pitchFamily="18" charset="0"/>
                        </a:rPr>
                        <m:t>⁡(</m:t>
                      </m:r>
                      <m:r>
                        <a:rPr lang="en-US" sz="2400" b="0" i="1" smtClean="0">
                          <a:latin typeface="Cambria Math" panose="02040503050406030204" pitchFamily="18" charset="0"/>
                        </a:rPr>
                        <m:t>𝐵𝐴𝐼</m:t>
                      </m:r>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𝑓</m:t>
                          </m:r>
                        </m:e>
                        <m:sub>
                          <m:r>
                            <a:rPr lang="en-US" sz="2400" i="1">
                              <a:latin typeface="Cambria Math" panose="02040503050406030204" pitchFamily="18" charset="0"/>
                            </a:rPr>
                            <m:t>1</m:t>
                          </m:r>
                        </m:sub>
                      </m:sSub>
                      <m:d>
                        <m:dPr>
                          <m:ctrlPr>
                            <a:rPr lang="en-US" sz="2400" i="1">
                              <a:latin typeface="Cambria Math" panose="02040503050406030204" pitchFamily="18" charset="0"/>
                            </a:rPr>
                          </m:ctrlPr>
                        </m:dPr>
                        <m:e>
                          <m:r>
                            <a:rPr lang="en-US" sz="2400" i="1">
                              <a:latin typeface="Cambria Math" panose="02040503050406030204" pitchFamily="18" charset="0"/>
                            </a:rPr>
                            <m:t>𝑆𝑖𝑧𝑒</m:t>
                          </m:r>
                        </m:e>
                      </m:d>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𝑓</m:t>
                          </m:r>
                        </m:e>
                        <m:sub>
                          <m:r>
                            <a:rPr lang="en-US" sz="2400" i="1">
                              <a:latin typeface="Cambria Math" panose="02040503050406030204" pitchFamily="18" charset="0"/>
                            </a:rPr>
                            <m:t>2</m:t>
                          </m:r>
                        </m:sub>
                      </m:sSub>
                      <m:d>
                        <m:dPr>
                          <m:ctrlPr>
                            <a:rPr lang="en-US" sz="2400" i="1">
                              <a:latin typeface="Cambria Math" panose="02040503050406030204" pitchFamily="18" charset="0"/>
                            </a:rPr>
                          </m:ctrlPr>
                        </m:dPr>
                        <m:e>
                          <m:r>
                            <a:rPr lang="en-US" sz="2400" i="1">
                              <a:latin typeface="Cambria Math" panose="02040503050406030204" pitchFamily="18" charset="0"/>
                            </a:rPr>
                            <m:t>𝑆𝑖𝑡𝑒</m:t>
                          </m:r>
                        </m:e>
                      </m:d>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𝑓</m:t>
                          </m:r>
                        </m:e>
                        <m:sub>
                          <m:r>
                            <a:rPr lang="en-US" sz="2400" i="1">
                              <a:latin typeface="Cambria Math" panose="02040503050406030204" pitchFamily="18" charset="0"/>
                            </a:rPr>
                            <m:t>3</m:t>
                          </m:r>
                        </m:sub>
                      </m:sSub>
                      <m:d>
                        <m:dPr>
                          <m:ctrlPr>
                            <a:rPr lang="en-US" sz="2400" i="1">
                              <a:latin typeface="Cambria Math" panose="02040503050406030204" pitchFamily="18" charset="0"/>
                            </a:rPr>
                          </m:ctrlPr>
                        </m:dPr>
                        <m:e>
                          <m:r>
                            <a:rPr lang="en-US" sz="2400" i="1">
                              <a:latin typeface="Cambria Math" panose="02040503050406030204" pitchFamily="18" charset="0"/>
                            </a:rPr>
                            <m:t>𝐶𝑜𝑚𝑝𝑒𝑡𝑖𝑡𝑖𝑜𝑛</m:t>
                          </m:r>
                        </m:e>
                      </m:d>
                    </m:oMath>
                  </m:oMathPara>
                </a14:m>
                <a:endParaRPr lang="en-US" dirty="0"/>
              </a:p>
            </p:txBody>
          </p:sp>
        </mc:Choice>
        <mc:Fallback>
          <p:sp>
            <p:nvSpPr>
              <p:cNvPr id="5" name="TextBox 4">
                <a:extLst>
                  <a:ext uri="{FF2B5EF4-FFF2-40B4-BE49-F238E27FC236}">
                    <a16:creationId xmlns:a16="http://schemas.microsoft.com/office/drawing/2014/main" id="{AB4CD865-1C09-D0BB-99A4-26C211A5A49B}"/>
                  </a:ext>
                </a:extLst>
              </p:cNvPr>
              <p:cNvSpPr txBox="1">
                <a:spLocks noRot="1" noChangeAspect="1" noMove="1" noResize="1" noEditPoints="1" noAdjustHandles="1" noChangeArrowheads="1" noChangeShapeType="1" noTextEdit="1"/>
              </p:cNvSpPr>
              <p:nvPr/>
            </p:nvSpPr>
            <p:spPr>
              <a:xfrm>
                <a:off x="2792669" y="4613441"/>
                <a:ext cx="6631046" cy="369332"/>
              </a:xfrm>
              <a:prstGeom prst="rect">
                <a:avLst/>
              </a:prstGeom>
              <a:blipFill>
                <a:blip r:embed="rId3"/>
                <a:stretch>
                  <a:fillRect l="-551" b="-38333"/>
                </a:stretch>
              </a:blipFill>
            </p:spPr>
            <p:txBody>
              <a:bodyPr/>
              <a:lstStyle/>
              <a:p>
                <a:r>
                  <a:rPr lang="en-US">
                    <a:noFill/>
                  </a:rPr>
                  <a:t> </a:t>
                </a:r>
              </a:p>
            </p:txBody>
          </p:sp>
        </mc:Fallback>
      </mc:AlternateContent>
    </p:spTree>
    <p:extLst>
      <p:ext uri="{BB962C8B-B14F-4D97-AF65-F5344CB8AC3E}">
        <p14:creationId xmlns:p14="http://schemas.microsoft.com/office/powerpoint/2010/main" val="16228871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45E50-4730-4BC5-9594-24E2A4B13D65}"/>
              </a:ext>
            </a:extLst>
          </p:cNvPr>
          <p:cNvSpPr>
            <a:spLocks noGrp="1"/>
          </p:cNvSpPr>
          <p:nvPr>
            <p:ph type="title"/>
          </p:nvPr>
        </p:nvSpPr>
        <p:spPr/>
        <p:txBody>
          <a:bodyPr/>
          <a:lstStyle/>
          <a:p>
            <a:r>
              <a:rPr lang="en-US" dirty="0"/>
              <a:t>Methods: BAI GAM</a:t>
            </a:r>
          </a:p>
        </p:txBody>
      </p:sp>
      <p:sp>
        <p:nvSpPr>
          <p:cNvPr id="3" name="Content Placeholder 2">
            <a:extLst>
              <a:ext uri="{FF2B5EF4-FFF2-40B4-BE49-F238E27FC236}">
                <a16:creationId xmlns:a16="http://schemas.microsoft.com/office/drawing/2014/main" id="{8612FE46-F5A7-4FB4-A5CE-C9B2841141D9}"/>
              </a:ext>
            </a:extLst>
          </p:cNvPr>
          <p:cNvSpPr>
            <a:spLocks noGrp="1"/>
          </p:cNvSpPr>
          <p:nvPr>
            <p:ph idx="1"/>
          </p:nvPr>
        </p:nvSpPr>
        <p:spPr>
          <a:xfrm>
            <a:off x="1261872" y="1828800"/>
            <a:ext cx="9692640" cy="2523281"/>
          </a:xfrm>
        </p:spPr>
        <p:txBody>
          <a:bodyPr/>
          <a:lstStyle/>
          <a:p>
            <a:r>
              <a:rPr lang="en-US" dirty="0"/>
              <a:t>Modeling BAI to determine if/how species-mix alters growth</a:t>
            </a:r>
          </a:p>
          <a:p>
            <a:r>
              <a:rPr lang="en-US" dirty="0"/>
              <a:t>Using Generalized Additive Modeling (GAM)</a:t>
            </a:r>
          </a:p>
          <a:p>
            <a:pPr lvl="1"/>
            <a:r>
              <a:rPr lang="en-US" dirty="0"/>
              <a:t>Using RMSE for model selection</a:t>
            </a:r>
          </a:p>
          <a:p>
            <a:r>
              <a:rPr lang="en-US" dirty="0"/>
              <a:t>Construct base-model in iterations: variable group-by-variable group</a:t>
            </a:r>
          </a:p>
          <a:p>
            <a:pPr lvl="1"/>
            <a:r>
              <a:rPr lang="en-US" dirty="0"/>
              <a:t>Size, Site, Density &amp; Competition (tree-variables, plot variables)</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C65FD397-1599-40DB-B567-07F4CF8198FC}"/>
                  </a:ext>
                </a:extLst>
              </p:cNvPr>
              <p:cNvSpPr txBox="1"/>
              <p:nvPr/>
            </p:nvSpPr>
            <p:spPr>
              <a:xfrm>
                <a:off x="1041139" y="4352081"/>
                <a:ext cx="9888989" cy="646331"/>
              </a:xfrm>
              <a:prstGeom prst="rect">
                <a:avLst/>
              </a:prstGeom>
              <a:noFill/>
            </p:spPr>
            <p:txBody>
              <a:bodyPr wrap="none" lIns="0" tIns="0" rIns="0" bIns="0" rtlCol="0">
                <a:spAutoFit/>
              </a:bodyPr>
              <a:lstStyle/>
              <a:p>
                <a:pPr/>
                <a14:m>
                  <m:oMathPara xmlns:m="http://schemas.openxmlformats.org/officeDocument/2006/math">
                    <m:oMathParaPr>
                      <m:jc m:val="center"/>
                    </m:oMathParaPr>
                    <m:oMath xmlns:m="http://schemas.openxmlformats.org/officeDocument/2006/math">
                      <m:r>
                        <m:rPr>
                          <m:sty m:val="p"/>
                        </m:rPr>
                        <a:rPr lang="en-US" sz="2400" b="0" i="0" smtClean="0">
                          <a:latin typeface="Cambria Math" panose="02040503050406030204" pitchFamily="18" charset="0"/>
                        </a:rPr>
                        <m:t>ln</m:t>
                      </m:r>
                      <m:r>
                        <a:rPr lang="en-US" sz="2400" b="0" i="1" smtClean="0">
                          <a:latin typeface="Cambria Math" panose="02040503050406030204" pitchFamily="18" charset="0"/>
                        </a:rPr>
                        <m:t>⁡(</m:t>
                      </m:r>
                      <m:r>
                        <a:rPr lang="en-US" sz="2400" b="0" i="1" smtClean="0">
                          <a:latin typeface="Cambria Math" panose="02040503050406030204" pitchFamily="18" charset="0"/>
                        </a:rPr>
                        <m:t>𝐵𝐴𝐼</m:t>
                      </m:r>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𝑓</m:t>
                          </m:r>
                        </m:e>
                        <m:sub>
                          <m:r>
                            <a:rPr lang="en-US" sz="2400" i="1">
                              <a:latin typeface="Cambria Math" panose="02040503050406030204" pitchFamily="18" charset="0"/>
                            </a:rPr>
                            <m:t>1</m:t>
                          </m:r>
                        </m:sub>
                      </m:sSub>
                      <m:d>
                        <m:dPr>
                          <m:ctrlPr>
                            <a:rPr lang="en-US" sz="2400" i="1">
                              <a:latin typeface="Cambria Math" panose="02040503050406030204" pitchFamily="18" charset="0"/>
                            </a:rPr>
                          </m:ctrlPr>
                        </m:dPr>
                        <m:e>
                          <m:r>
                            <a:rPr lang="en-US" sz="2400" i="1">
                              <a:latin typeface="Cambria Math" panose="02040503050406030204" pitchFamily="18" charset="0"/>
                            </a:rPr>
                            <m:t>𝑆𝑖𝑧𝑒</m:t>
                          </m:r>
                        </m:e>
                      </m:d>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𝑓</m:t>
                          </m:r>
                        </m:e>
                        <m:sub>
                          <m:r>
                            <a:rPr lang="en-US" sz="2400" i="1">
                              <a:latin typeface="Cambria Math" panose="02040503050406030204" pitchFamily="18" charset="0"/>
                            </a:rPr>
                            <m:t>2</m:t>
                          </m:r>
                        </m:sub>
                      </m:sSub>
                      <m:d>
                        <m:dPr>
                          <m:ctrlPr>
                            <a:rPr lang="en-US" sz="2400" i="1">
                              <a:latin typeface="Cambria Math" panose="02040503050406030204" pitchFamily="18" charset="0"/>
                            </a:rPr>
                          </m:ctrlPr>
                        </m:dPr>
                        <m:e>
                          <m:r>
                            <a:rPr lang="en-US" sz="2400" i="1">
                              <a:latin typeface="Cambria Math" panose="02040503050406030204" pitchFamily="18" charset="0"/>
                            </a:rPr>
                            <m:t>𝑆𝑖𝑡𝑒</m:t>
                          </m:r>
                        </m:e>
                      </m:d>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𝑓</m:t>
                          </m:r>
                        </m:e>
                        <m:sub>
                          <m:r>
                            <a:rPr lang="en-US" sz="2400" i="1">
                              <a:latin typeface="Cambria Math" panose="02040503050406030204" pitchFamily="18" charset="0"/>
                            </a:rPr>
                            <m:t>3</m:t>
                          </m:r>
                        </m:sub>
                      </m:sSub>
                      <m:d>
                        <m:dPr>
                          <m:ctrlPr>
                            <a:rPr lang="en-US" sz="2400" i="1">
                              <a:latin typeface="Cambria Math" panose="02040503050406030204" pitchFamily="18" charset="0"/>
                            </a:rPr>
                          </m:ctrlPr>
                        </m:dPr>
                        <m:e>
                          <m:r>
                            <a:rPr lang="en-US" sz="2400" i="1">
                              <a:latin typeface="Cambria Math" panose="02040503050406030204" pitchFamily="18" charset="0"/>
                            </a:rPr>
                            <m:t>𝐶𝑜𝑚𝑝𝑒𝑡𝑖𝑡𝑖𝑜𝑛</m:t>
                          </m:r>
                        </m:e>
                      </m:d>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𝑓</m:t>
                          </m:r>
                        </m:e>
                        <m:sub>
                          <m:r>
                            <a:rPr lang="en-US" sz="2400" i="1">
                              <a:latin typeface="Cambria Math" panose="02040503050406030204" pitchFamily="18" charset="0"/>
                            </a:rPr>
                            <m:t>4</m:t>
                          </m:r>
                        </m:sub>
                      </m:sSub>
                      <m:r>
                        <a:rPr lang="en-US" sz="2400" i="1">
                          <a:latin typeface="Cambria Math" panose="02040503050406030204" pitchFamily="18" charset="0"/>
                        </a:rPr>
                        <m:t>(</m:t>
                      </m:r>
                      <m:r>
                        <a:rPr lang="en-US" sz="2400" i="1">
                          <a:latin typeface="Cambria Math" panose="02040503050406030204" pitchFamily="18" charset="0"/>
                        </a:rPr>
                        <m:t>𝑆𝑝𝑒𝑐𝑖𝑒𝑠</m:t>
                      </m:r>
                      <m:r>
                        <a:rPr lang="en-US" sz="2400" i="1">
                          <a:latin typeface="Cambria Math" panose="02040503050406030204" pitchFamily="18" charset="0"/>
                        </a:rPr>
                        <m:t>−</m:t>
                      </m:r>
                      <m:r>
                        <a:rPr lang="en-US" sz="2400" i="1">
                          <a:latin typeface="Cambria Math" panose="02040503050406030204" pitchFamily="18" charset="0"/>
                        </a:rPr>
                        <m:t>𝑀𝑖𝑥𝑖𝑛𝑔</m:t>
                      </m:r>
                      <m:r>
                        <a:rPr lang="en-US" sz="2400" i="1">
                          <a:latin typeface="Cambria Math" panose="02040503050406030204" pitchFamily="18" charset="0"/>
                        </a:rPr>
                        <m:t>)</m:t>
                      </m:r>
                    </m:oMath>
                  </m:oMathPara>
                </a14:m>
                <a:endParaRPr lang="en-US" sz="2400" dirty="0"/>
              </a:p>
              <a:p>
                <a:endParaRPr lang="en-US" dirty="0"/>
              </a:p>
            </p:txBody>
          </p:sp>
        </mc:Choice>
        <mc:Fallback xmlns="">
          <p:sp>
            <p:nvSpPr>
              <p:cNvPr id="4" name="TextBox 3">
                <a:extLst>
                  <a:ext uri="{FF2B5EF4-FFF2-40B4-BE49-F238E27FC236}">
                    <a16:creationId xmlns:a16="http://schemas.microsoft.com/office/drawing/2014/main" id="{C65FD397-1599-40DB-B567-07F4CF8198FC}"/>
                  </a:ext>
                </a:extLst>
              </p:cNvPr>
              <p:cNvSpPr txBox="1">
                <a:spLocks noRot="1" noChangeAspect="1" noMove="1" noResize="1" noEditPoints="1" noAdjustHandles="1" noChangeArrowheads="1" noChangeShapeType="1" noTextEdit="1"/>
              </p:cNvSpPr>
              <p:nvPr/>
            </p:nvSpPr>
            <p:spPr>
              <a:xfrm>
                <a:off x="1041139" y="4352081"/>
                <a:ext cx="9888989" cy="646331"/>
              </a:xfrm>
              <a:prstGeom prst="rect">
                <a:avLst/>
              </a:prstGeom>
              <a:blipFill>
                <a:blip r:embed="rId3"/>
                <a:stretch>
                  <a:fillRect l="-185" r="-555"/>
                </a:stretch>
              </a:blipFill>
            </p:spPr>
            <p:txBody>
              <a:bodyPr/>
              <a:lstStyle/>
              <a:p>
                <a:r>
                  <a:rPr lang="en-US">
                    <a:noFill/>
                  </a:rPr>
                  <a:t> </a:t>
                </a:r>
              </a:p>
            </p:txBody>
          </p:sp>
        </mc:Fallback>
      </mc:AlternateContent>
      <p:sp>
        <p:nvSpPr>
          <p:cNvPr id="5" name="Right Brace 4">
            <a:extLst>
              <a:ext uri="{FF2B5EF4-FFF2-40B4-BE49-F238E27FC236}">
                <a16:creationId xmlns:a16="http://schemas.microsoft.com/office/drawing/2014/main" id="{61A794A8-BC0C-437B-AF57-C74DC261EB0A}"/>
              </a:ext>
            </a:extLst>
          </p:cNvPr>
          <p:cNvSpPr/>
          <p:nvPr/>
        </p:nvSpPr>
        <p:spPr>
          <a:xfrm rot="5400000">
            <a:off x="3987326" y="2052226"/>
            <a:ext cx="750591" cy="6642966"/>
          </a:xfrm>
          <a:prstGeom prst="rightBrace">
            <a:avLst>
              <a:gd name="adj1" fmla="val 98449"/>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A5B26A72-F53D-45DA-BD93-21490BE5F9AF}"/>
              </a:ext>
            </a:extLst>
          </p:cNvPr>
          <p:cNvSpPr txBox="1"/>
          <p:nvPr/>
        </p:nvSpPr>
        <p:spPr>
          <a:xfrm>
            <a:off x="3771180" y="5749005"/>
            <a:ext cx="1489752" cy="369332"/>
          </a:xfrm>
          <a:prstGeom prst="rect">
            <a:avLst/>
          </a:prstGeom>
          <a:noFill/>
        </p:spPr>
        <p:txBody>
          <a:bodyPr wrap="square" rtlCol="0">
            <a:spAutoFit/>
          </a:bodyPr>
          <a:lstStyle/>
          <a:p>
            <a:r>
              <a:rPr lang="en-US" dirty="0"/>
              <a:t>Base model</a:t>
            </a:r>
          </a:p>
        </p:txBody>
      </p:sp>
    </p:spTree>
    <p:extLst>
      <p:ext uri="{BB962C8B-B14F-4D97-AF65-F5344CB8AC3E}">
        <p14:creationId xmlns:p14="http://schemas.microsoft.com/office/powerpoint/2010/main" val="19372543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400BC2F-7849-DF77-0352-D9C38578DE22}"/>
              </a:ext>
            </a:extLst>
          </p:cNvPr>
          <p:cNvSpPr>
            <a:spLocks noGrp="1"/>
          </p:cNvSpPr>
          <p:nvPr>
            <p:ph type="title"/>
          </p:nvPr>
        </p:nvSpPr>
        <p:spPr/>
        <p:txBody>
          <a:bodyPr/>
          <a:lstStyle/>
          <a:p>
            <a:r>
              <a:rPr lang="en-US" dirty="0"/>
              <a:t>Objectives</a:t>
            </a:r>
          </a:p>
        </p:txBody>
      </p:sp>
      <p:sp>
        <p:nvSpPr>
          <p:cNvPr id="5" name="Content Placeholder 4">
            <a:extLst>
              <a:ext uri="{FF2B5EF4-FFF2-40B4-BE49-F238E27FC236}">
                <a16:creationId xmlns:a16="http://schemas.microsoft.com/office/drawing/2014/main" id="{6DE146A0-C016-AA28-9117-F26F2810CBE6}"/>
              </a:ext>
            </a:extLst>
          </p:cNvPr>
          <p:cNvSpPr>
            <a:spLocks noGrp="1"/>
          </p:cNvSpPr>
          <p:nvPr>
            <p:ph sz="half" idx="1"/>
          </p:nvPr>
        </p:nvSpPr>
        <p:spPr>
          <a:xfrm>
            <a:off x="1261871" y="1828800"/>
            <a:ext cx="9692639" cy="4351337"/>
          </a:xfrm>
        </p:spPr>
        <p:txBody>
          <a:bodyPr>
            <a:normAutofit/>
          </a:bodyPr>
          <a:lstStyle/>
          <a:p>
            <a:pPr marL="457200" indent="-457200">
              <a:buFont typeface="+mj-lt"/>
              <a:buAutoNum type="arabicPeriod"/>
            </a:pPr>
            <a:r>
              <a:rPr lang="en-US" sz="2400" b="1" dirty="0"/>
              <a:t>Identify a growth model (without species-mixing)</a:t>
            </a:r>
          </a:p>
          <a:p>
            <a:pPr marL="457200" indent="-457200">
              <a:buFont typeface="+mj-lt"/>
              <a:buAutoNum type="arabicPeriod"/>
            </a:pPr>
            <a:r>
              <a:rPr lang="en-US" sz="2400" dirty="0"/>
              <a:t>Identify differences in larch growth between mixtures and pure larch conditions</a:t>
            </a:r>
          </a:p>
          <a:p>
            <a:pPr marL="457200" indent="-457200">
              <a:buFont typeface="+mj-lt"/>
              <a:buAutoNum type="arabicPeriod"/>
            </a:pPr>
            <a:r>
              <a:rPr lang="en-US" sz="2400" dirty="0"/>
              <a:t>Compare different measures of species-mixing in the model</a:t>
            </a:r>
          </a:p>
          <a:p>
            <a:endParaRPr lang="en-US" sz="2400" dirty="0"/>
          </a:p>
          <a:p>
            <a:pPr lvl="1"/>
            <a:endParaRPr lang="en-US" sz="2200" dirty="0"/>
          </a:p>
          <a:p>
            <a:pPr lvl="1"/>
            <a:endParaRPr lang="en-US" sz="2200" dirty="0"/>
          </a:p>
          <a:p>
            <a:pPr lvl="1"/>
            <a:endParaRPr lang="en-US" sz="2200" dirty="0"/>
          </a:p>
          <a:p>
            <a:pPr lvl="1"/>
            <a:endParaRPr lang="en-US" sz="2200" dirty="0"/>
          </a:p>
        </p:txBody>
      </p:sp>
    </p:spTree>
    <p:extLst>
      <p:ext uri="{BB962C8B-B14F-4D97-AF65-F5344CB8AC3E}">
        <p14:creationId xmlns:p14="http://schemas.microsoft.com/office/powerpoint/2010/main" val="2924845311"/>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View</Template>
  <TotalTime>0</TotalTime>
  <Words>1603</Words>
  <Application>Microsoft Office PowerPoint</Application>
  <PresentationFormat>Widescreen</PresentationFormat>
  <Paragraphs>126</Paragraphs>
  <Slides>14</Slides>
  <Notes>11</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Cambria Math</vt:lpstr>
      <vt:lpstr>Century Schoolbook</vt:lpstr>
      <vt:lpstr>Wingdings</vt:lpstr>
      <vt:lpstr>Wingdings 2</vt:lpstr>
      <vt:lpstr>View</vt:lpstr>
      <vt:lpstr>Evaluating the effects of forest community composition on western larch growth</vt:lpstr>
      <vt:lpstr>Larix occidentalis – Western larch</vt:lpstr>
      <vt:lpstr>Larix occidentalis – Western larch</vt:lpstr>
      <vt:lpstr>Questions</vt:lpstr>
      <vt:lpstr>Objectives</vt:lpstr>
      <vt:lpstr>PGP Data</vt:lpstr>
      <vt:lpstr>Identifying a growth model</vt:lpstr>
      <vt:lpstr>Methods: BAI GAM</vt:lpstr>
      <vt:lpstr>Objectives</vt:lpstr>
      <vt:lpstr>Mixtures vs. pure larch</vt:lpstr>
      <vt:lpstr>Comparing metrics</vt:lpstr>
      <vt:lpstr>PowerPoint Presentation</vt:lpstr>
      <vt:lpstr>PowerPoint Presentation</vt:lpstr>
      <vt:lpstr>Objectives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Evaluating the effects of forest community composition on western larch growth</dc:title>
  <dc:creator>Christian Mercado</dc:creator>
  <cp:lastModifiedBy>Christian Mercado</cp:lastModifiedBy>
  <cp:revision>3</cp:revision>
  <dcterms:created xsi:type="dcterms:W3CDTF">2022-09-03T20:45:28Z</dcterms:created>
  <dcterms:modified xsi:type="dcterms:W3CDTF">2022-09-06T16:58:53Z</dcterms:modified>
</cp:coreProperties>
</file>

<file path=docProps/thumbnail.jpeg>
</file>